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7" r:id="rId2"/>
  </p:sldIdLst>
  <p:sldSz cx="30267275" cy="42794238"/>
  <p:notesSz cx="6858000" cy="9144000"/>
  <p:embeddedFontLst>
    <p:embeddedFont>
      <p:font typeface="Consolas" panose="020B0609020204030204" pitchFamily="49" charset="0"/>
      <p:regular r:id="rId4"/>
      <p:bold r:id="rId5"/>
      <p:italic r:id="rId6"/>
      <p:boldItalic r:id="rId7"/>
    </p:embeddedFont>
    <p:embeddedFont>
      <p:font typeface="Titillium Web" panose="00000500000000000000" pitchFamily="2" charset="0"/>
      <p:regular r:id="rId8"/>
      <p:bold r:id="rId9"/>
      <p:italic r:id="rId10"/>
      <p:boldItalic r:id="rId11"/>
    </p:embeddedFont>
  </p:embeddedFontLst>
  <p:custDataLst>
    <p:tags r:id="rId12"/>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3479" userDrawn="1">
          <p15:clr>
            <a:srgbClr val="A4A3A4"/>
          </p15:clr>
        </p15:guide>
        <p15:guide id="2" pos="95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8AF9"/>
    <a:srgbClr val="273A44"/>
    <a:srgbClr val="353941"/>
    <a:srgbClr val="A167B2"/>
    <a:srgbClr val="E64B3C"/>
    <a:srgbClr val="2D3C50"/>
    <a:srgbClr val="028260"/>
    <a:srgbClr val="138677"/>
    <a:srgbClr val="03AD80"/>
    <a:srgbClr val="95D5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B518A-5F2A-4A18-ABEA-C63D7106E636}" v="7" dt="2024-05-13T20:58:38.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22"/>
    <p:restoredTop sz="94680"/>
  </p:normalViewPr>
  <p:slideViewPr>
    <p:cSldViewPr>
      <p:cViewPr>
        <p:scale>
          <a:sx n="20" d="100"/>
          <a:sy n="20" d="100"/>
        </p:scale>
        <p:origin x="1698" y="42"/>
      </p:cViewPr>
      <p:guideLst>
        <p:guide orient="horz" pos="13479"/>
        <p:guide pos="9533"/>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gs" Target="tags/tag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2216150" y="685800"/>
            <a:ext cx="24257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anchor="t" anchorCtr="0" compatLnSpc="1">
            <a:prstTxWarp prst="textNoShape">
              <a:avLst/>
            </a:prstTxWarp>
          </a:bodyPr>
          <a:lstStyle>
            <a:defPPr>
              <a:defRPr kern="1200" smtId="4294967295"/>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B95F3361-2405-48EE-818C-467D1C2230F9}" type="slidenum">
              <a:rPr lang="en-US"/>
              <a:pPr>
                <a:defRPr/>
              </a:pPr>
              <a:t>‹#›</a:t>
            </a:fld>
            <a:endParaRPr lang="en-US"/>
          </a:p>
        </p:txBody>
      </p:sp>
    </p:spTree>
    <p:extLst>
      <p:ext uri="{BB962C8B-B14F-4D97-AF65-F5344CB8AC3E}">
        <p14:creationId xmlns:p14="http://schemas.microsoft.com/office/powerpoint/2010/main" val="38427364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95F3361-2405-48EE-818C-467D1C2230F9}" type="slidenum">
              <a:rPr lang="en-US" smtClean="0"/>
              <a:pPr>
                <a:defRPr/>
              </a:pPr>
              <a:t>1</a:t>
            </a:fld>
            <a:endParaRPr lang="en-US"/>
          </a:p>
        </p:txBody>
      </p:sp>
    </p:spTree>
    <p:extLst>
      <p:ext uri="{BB962C8B-B14F-4D97-AF65-F5344CB8AC3E}">
        <p14:creationId xmlns:p14="http://schemas.microsoft.com/office/powerpoint/2010/main" val="65257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484" y="13294776"/>
            <a:ext cx="25726308" cy="9171373"/>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4539873" y="24249243"/>
            <a:ext cx="21187530" cy="10937956"/>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B043562-595C-41E0-A431-AB378AFFB518}" type="slidenum">
              <a:rPr lang="en-US"/>
              <a:pPr>
                <a:defRPr/>
              </a:pPr>
              <a:t>‹#›</a:t>
            </a:fld>
            <a:endParaRPr lang="en-US"/>
          </a:p>
        </p:txBody>
      </p:sp>
    </p:spTree>
    <p:extLst>
      <p:ext uri="{BB962C8B-B14F-4D97-AF65-F5344CB8AC3E}">
        <p14:creationId xmlns:p14="http://schemas.microsoft.com/office/powerpoint/2010/main" val="411955256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1865ABB-973D-4162-96BF-63AD8AB82A90}" type="slidenum">
              <a:rPr lang="en-US"/>
              <a:pPr>
                <a:defRPr/>
              </a:pPr>
              <a:t>‹#›</a:t>
            </a:fld>
            <a:endParaRPr lang="en-US"/>
          </a:p>
        </p:txBody>
      </p:sp>
    </p:spTree>
    <p:extLst>
      <p:ext uri="{BB962C8B-B14F-4D97-AF65-F5344CB8AC3E}">
        <p14:creationId xmlns:p14="http://schemas.microsoft.com/office/powerpoint/2010/main" val="428143995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995" y="1712926"/>
            <a:ext cx="6810355" cy="36516264"/>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1512926" y="1712926"/>
            <a:ext cx="20325972" cy="36516264"/>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38E2FC5-3957-4F45-8892-8AA180862785}" type="slidenum">
              <a:rPr lang="en-US"/>
              <a:pPr>
                <a:defRPr/>
              </a:pPr>
              <a:t>‹#›</a:t>
            </a:fld>
            <a:endParaRPr lang="en-US"/>
          </a:p>
        </p:txBody>
      </p:sp>
    </p:spTree>
    <p:extLst>
      <p:ext uri="{BB962C8B-B14F-4D97-AF65-F5344CB8AC3E}">
        <p14:creationId xmlns:p14="http://schemas.microsoft.com/office/powerpoint/2010/main" val="175926670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12927" y="1712925"/>
            <a:ext cx="27241423" cy="7132373"/>
          </a:xfrm>
        </p:spPr>
        <p:txBody>
          <a:bodyPr/>
          <a:lstStyle>
            <a:defPPr>
              <a:defRPr kern="1200" smtId="4294967295"/>
            </a:defPPr>
          </a:lstStyle>
          <a:p>
            <a:r>
              <a:rPr lang="en-US"/>
              <a:t>Click to edit Master title style</a:t>
            </a:r>
          </a:p>
        </p:txBody>
      </p:sp>
      <p:sp>
        <p:nvSpPr>
          <p:cNvPr id="3" name="Text Placeholder 2"/>
          <p:cNvSpPr>
            <a:spLocks noGrp="1"/>
          </p:cNvSpPr>
          <p:nvPr>
            <p:ph type="body" sz="half" idx="1"/>
          </p:nvPr>
        </p:nvSpPr>
        <p:spPr>
          <a:xfrm>
            <a:off x="1512926" y="9984498"/>
            <a:ext cx="13568164" cy="28244692"/>
          </a:xfr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15186185" y="9984498"/>
            <a:ext cx="13568164" cy="28244692"/>
          </a:xfrm>
        </p:spPr>
        <p:txBody>
          <a:bodyPr/>
          <a:lstStyle>
            <a:defPPr>
              <a:defRPr kern="1200" smtId="4294967295"/>
            </a:defPPr>
          </a:lstStyle>
          <a:p>
            <a:pPr lvl="0"/>
            <a:r>
              <a:rPr lang="en-US" noProof="0"/>
              <a:t>Click icon to add chart</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FA04B66-8F62-42BD-B0EA-2923AA341B7B}" type="slidenum">
              <a:rPr lang="en-US"/>
              <a:pPr>
                <a:defRPr/>
              </a:pPr>
              <a:t>‹#›</a:t>
            </a:fld>
            <a:endParaRPr lang="en-US"/>
          </a:p>
        </p:txBody>
      </p:sp>
    </p:spTree>
    <p:extLst>
      <p:ext uri="{BB962C8B-B14F-4D97-AF65-F5344CB8AC3E}">
        <p14:creationId xmlns:p14="http://schemas.microsoft.com/office/powerpoint/2010/main" val="178465889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844B6AF-379B-4B34-AAC6-97D3032A49C6}" type="slidenum">
              <a:rPr lang="en-US"/>
              <a:pPr>
                <a:defRPr/>
              </a:pPr>
              <a:t>‹#›</a:t>
            </a:fld>
            <a:endParaRPr lang="en-US"/>
          </a:p>
        </p:txBody>
      </p:sp>
    </p:spTree>
    <p:extLst>
      <p:ext uri="{BB962C8B-B14F-4D97-AF65-F5344CB8AC3E}">
        <p14:creationId xmlns:p14="http://schemas.microsoft.com/office/powerpoint/2010/main" val="181661525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27499676"/>
            <a:ext cx="25727403" cy="8498586"/>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2390906" y="18138434"/>
            <a:ext cx="25727403" cy="936124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B44BFBC0-7F94-4CE5-A00D-18BE726F285A}" type="slidenum">
              <a:rPr lang="en-US"/>
              <a:pPr>
                <a:defRPr/>
              </a:pPr>
              <a:t>‹#›</a:t>
            </a:fld>
            <a:endParaRPr lang="en-US"/>
          </a:p>
        </p:txBody>
      </p:sp>
    </p:spTree>
    <p:extLst>
      <p:ext uri="{BB962C8B-B14F-4D97-AF65-F5344CB8AC3E}">
        <p14:creationId xmlns:p14="http://schemas.microsoft.com/office/powerpoint/2010/main" val="416515911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1512926" y="9984498"/>
            <a:ext cx="13568164" cy="28244692"/>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186185" y="9984498"/>
            <a:ext cx="13568164" cy="28244692"/>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CDF645C6-96DC-4F21-9A48-95AFF68A54A2}" type="slidenum">
              <a:rPr lang="en-US"/>
              <a:pPr>
                <a:defRPr/>
              </a:pPr>
              <a:t>‹#›</a:t>
            </a:fld>
            <a:endParaRPr lang="en-US"/>
          </a:p>
        </p:txBody>
      </p:sp>
    </p:spTree>
    <p:extLst>
      <p:ext uri="{BB962C8B-B14F-4D97-AF65-F5344CB8AC3E}">
        <p14:creationId xmlns:p14="http://schemas.microsoft.com/office/powerpoint/2010/main" val="388354793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1512926" y="9580001"/>
            <a:ext cx="13373301" cy="3991322"/>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12926" y="13571321"/>
            <a:ext cx="13373301" cy="24655804"/>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375575" y="9580001"/>
            <a:ext cx="13378775" cy="3991322"/>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5375575" y="13571321"/>
            <a:ext cx="13378775" cy="24655804"/>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C2B12CE4-144C-4A27-8B3F-7EB79E6B2146}" type="slidenum">
              <a:rPr lang="en-US"/>
              <a:pPr>
                <a:defRPr/>
              </a:pPr>
              <a:t>‹#›</a:t>
            </a:fld>
            <a:endParaRPr lang="en-US"/>
          </a:p>
        </p:txBody>
      </p:sp>
    </p:spTree>
    <p:extLst>
      <p:ext uri="{BB962C8B-B14F-4D97-AF65-F5344CB8AC3E}">
        <p14:creationId xmlns:p14="http://schemas.microsoft.com/office/powerpoint/2010/main" val="18185236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8F1FAA83-0A80-48DF-A2A9-D01CE04D8E50}" type="slidenum">
              <a:rPr lang="en-US"/>
              <a:pPr>
                <a:defRPr/>
              </a:pPr>
              <a:t>‹#›</a:t>
            </a:fld>
            <a:endParaRPr lang="en-US"/>
          </a:p>
        </p:txBody>
      </p:sp>
    </p:spTree>
    <p:extLst>
      <p:ext uri="{BB962C8B-B14F-4D97-AF65-F5344CB8AC3E}">
        <p14:creationId xmlns:p14="http://schemas.microsoft.com/office/powerpoint/2010/main" val="65837894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8203DA95-0AAE-48A7-9DEF-F9FD3932C4A9}" type="slidenum">
              <a:rPr lang="en-US"/>
              <a:pPr>
                <a:defRPr/>
              </a:pPr>
              <a:t>‹#›</a:t>
            </a:fld>
            <a:endParaRPr lang="en-US"/>
          </a:p>
        </p:txBody>
      </p:sp>
    </p:spTree>
    <p:extLst>
      <p:ext uri="{BB962C8B-B14F-4D97-AF65-F5344CB8AC3E}">
        <p14:creationId xmlns:p14="http://schemas.microsoft.com/office/powerpoint/2010/main" val="74586203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2927" y="1704670"/>
            <a:ext cx="9957723" cy="725000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1834102" y="1704670"/>
            <a:ext cx="16920247" cy="36522456"/>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12927" y="8954678"/>
            <a:ext cx="9957723" cy="29272448"/>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D77038B2-2801-40BE-BC48-C628781FF49E}" type="slidenum">
              <a:rPr lang="en-US"/>
              <a:pPr>
                <a:defRPr/>
              </a:pPr>
              <a:t>‹#›</a:t>
            </a:fld>
            <a:endParaRPr lang="en-US"/>
          </a:p>
        </p:txBody>
      </p:sp>
    </p:spTree>
    <p:extLst>
      <p:ext uri="{BB962C8B-B14F-4D97-AF65-F5344CB8AC3E}">
        <p14:creationId xmlns:p14="http://schemas.microsoft.com/office/powerpoint/2010/main" val="396973015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378" y="29955555"/>
            <a:ext cx="18160584" cy="3537294"/>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5932378" y="3824158"/>
            <a:ext cx="18160584" cy="25675305"/>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5932378" y="33492850"/>
            <a:ext cx="18160584" cy="502114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700A3960-9A0E-4A4A-BE72-10B88343DD28}" type="slidenum">
              <a:rPr lang="en-US"/>
              <a:pPr>
                <a:defRPr/>
              </a:pPr>
              <a:t>‹#›</a:t>
            </a:fld>
            <a:endParaRPr lang="en-US"/>
          </a:p>
        </p:txBody>
      </p:sp>
    </p:spTree>
    <p:extLst>
      <p:ext uri="{BB962C8B-B14F-4D97-AF65-F5344CB8AC3E}">
        <p14:creationId xmlns:p14="http://schemas.microsoft.com/office/powerpoint/2010/main" val="25863028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12927" y="1712925"/>
            <a:ext cx="27241423" cy="7132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1512927" y="9984498"/>
            <a:ext cx="27241423" cy="28244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07" tIns="235104" rIns="470207" bIns="235104"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512926" y="38972145"/>
            <a:ext cx="7063240" cy="2971822"/>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defRPr sz="7100" smtClean="0"/>
            </a:lvl1pPr>
          </a:lstStyle>
          <a:p>
            <a:pPr>
              <a:defRPr/>
            </a:pPr>
            <a:endParaRPr lang="en-US"/>
          </a:p>
        </p:txBody>
      </p:sp>
      <p:sp>
        <p:nvSpPr>
          <p:cNvPr id="1029" name="Rectangle 5"/>
          <p:cNvSpPr>
            <a:spLocks noGrp="1" noChangeArrowheads="1"/>
          </p:cNvSpPr>
          <p:nvPr>
            <p:ph type="ftr" sz="quarter" idx="3"/>
          </p:nvPr>
        </p:nvSpPr>
        <p:spPr bwMode="auto">
          <a:xfrm>
            <a:off x="10340882" y="38972145"/>
            <a:ext cx="9585513" cy="2971822"/>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lgn="ctr">
              <a:defRPr sz="7100" smtClean="0"/>
            </a:lvl1pPr>
          </a:lstStyle>
          <a:p>
            <a:pPr>
              <a:defRPr/>
            </a:pPr>
            <a:endParaRPr lang="en-US"/>
          </a:p>
        </p:txBody>
      </p:sp>
      <p:sp>
        <p:nvSpPr>
          <p:cNvPr id="1030" name="Rectangle 6"/>
          <p:cNvSpPr>
            <a:spLocks noGrp="1" noChangeArrowheads="1"/>
          </p:cNvSpPr>
          <p:nvPr>
            <p:ph type="sldNum" sz="quarter" idx="4"/>
          </p:nvPr>
        </p:nvSpPr>
        <p:spPr bwMode="auto">
          <a:xfrm>
            <a:off x="21691109" y="38972145"/>
            <a:ext cx="7063240" cy="2971822"/>
          </a:xfrm>
          <a:prstGeom prst="rect">
            <a:avLst/>
          </a:prstGeom>
          <a:noFill/>
          <a:ln>
            <a:noFill/>
          </a:ln>
        </p:spPr>
        <p:txBody>
          <a:bodyPr vert="horz" wrap="square" lIns="470207" tIns="235104" rIns="470207" bIns="235104" anchor="t" anchorCtr="0" compatLnSpc="1">
            <a:prstTxWarp prst="textNoShape">
              <a:avLst/>
            </a:prstTxWarp>
          </a:bodyPr>
          <a:lstStyle>
            <a:defPPr>
              <a:defRPr kern="1200" smtId="4294967295"/>
            </a:defPPr>
            <a:lvl1pPr algn="r">
              <a:defRPr sz="7100" smtClean="0"/>
            </a:lvl1pPr>
          </a:lstStyle>
          <a:p>
            <a:pPr>
              <a:defRPr/>
            </a:pPr>
            <a:fld id="{2839560C-692A-406E-AC47-35009443A5A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smtId="4294967295"/>
      </a:defPPr>
      <a:lvl1pPr algn="ctr" defTabSz="4703763" rtl="0" eaLnBrk="1" fontAlgn="base" hangingPunct="1">
        <a:spcBef>
          <a:spcPct val="0"/>
        </a:spcBef>
        <a:spcAft>
          <a:spcPct val="0"/>
        </a:spcAft>
        <a:defRPr sz="22700">
          <a:solidFill>
            <a:schemeClr val="tx2"/>
          </a:solidFill>
          <a:latin typeface="+mj-lt"/>
          <a:ea typeface="+mj-ea"/>
          <a:cs typeface="+mj-cs"/>
        </a:defRPr>
      </a:lvl1pPr>
      <a:lvl2pPr algn="ctr" defTabSz="4703763" rtl="0" eaLnBrk="1" fontAlgn="base" hangingPunct="1">
        <a:spcBef>
          <a:spcPct val="0"/>
        </a:spcBef>
        <a:spcAft>
          <a:spcPct val="0"/>
        </a:spcAft>
        <a:defRPr sz="22700">
          <a:solidFill>
            <a:schemeClr val="tx2"/>
          </a:solidFill>
          <a:latin typeface="Arial"/>
        </a:defRPr>
      </a:lvl2pPr>
      <a:lvl3pPr algn="ctr" defTabSz="4703763" rtl="0" eaLnBrk="1" fontAlgn="base" hangingPunct="1">
        <a:spcBef>
          <a:spcPct val="0"/>
        </a:spcBef>
        <a:spcAft>
          <a:spcPct val="0"/>
        </a:spcAft>
        <a:defRPr sz="22700">
          <a:solidFill>
            <a:schemeClr val="tx2"/>
          </a:solidFill>
          <a:latin typeface="Arial"/>
        </a:defRPr>
      </a:lvl3pPr>
      <a:lvl4pPr algn="ctr" defTabSz="4703763" rtl="0" eaLnBrk="1" fontAlgn="base" hangingPunct="1">
        <a:spcBef>
          <a:spcPct val="0"/>
        </a:spcBef>
        <a:spcAft>
          <a:spcPct val="0"/>
        </a:spcAft>
        <a:defRPr sz="22700">
          <a:solidFill>
            <a:schemeClr val="tx2"/>
          </a:solidFill>
          <a:latin typeface="Arial"/>
        </a:defRPr>
      </a:lvl4pPr>
      <a:lvl5pPr algn="ctr" defTabSz="4703763" rtl="0" eaLnBrk="1" fontAlgn="base" hangingPunct="1">
        <a:spcBef>
          <a:spcPct val="0"/>
        </a:spcBef>
        <a:spcAft>
          <a:spcPct val="0"/>
        </a:spcAft>
        <a:defRPr sz="22700">
          <a:solidFill>
            <a:schemeClr val="tx2"/>
          </a:solidFill>
          <a:latin typeface="Arial"/>
        </a:defRPr>
      </a:lvl5pPr>
      <a:lvl6pPr marL="457200" algn="ctr" defTabSz="4703763" rtl="0" eaLnBrk="1" fontAlgn="base" hangingPunct="1">
        <a:spcBef>
          <a:spcPct val="0"/>
        </a:spcBef>
        <a:spcAft>
          <a:spcPct val="0"/>
        </a:spcAft>
        <a:defRPr sz="22700">
          <a:solidFill>
            <a:schemeClr val="tx2"/>
          </a:solidFill>
          <a:latin typeface="Arial"/>
        </a:defRPr>
      </a:lvl6pPr>
      <a:lvl7pPr marL="914400" algn="ctr" defTabSz="4703763" rtl="0" eaLnBrk="1" fontAlgn="base" hangingPunct="1">
        <a:spcBef>
          <a:spcPct val="0"/>
        </a:spcBef>
        <a:spcAft>
          <a:spcPct val="0"/>
        </a:spcAft>
        <a:defRPr sz="22700">
          <a:solidFill>
            <a:schemeClr val="tx2"/>
          </a:solidFill>
          <a:latin typeface="Arial"/>
        </a:defRPr>
      </a:lvl7pPr>
      <a:lvl8pPr marL="1371600" algn="ctr" defTabSz="4703763" rtl="0" eaLnBrk="1" fontAlgn="base" hangingPunct="1">
        <a:spcBef>
          <a:spcPct val="0"/>
        </a:spcBef>
        <a:spcAft>
          <a:spcPct val="0"/>
        </a:spcAft>
        <a:defRPr sz="22700">
          <a:solidFill>
            <a:schemeClr val="tx2"/>
          </a:solidFill>
          <a:latin typeface="Arial"/>
        </a:defRPr>
      </a:lvl8pPr>
      <a:lvl9pPr marL="1828800" algn="ctr" defTabSz="4703763" rtl="0" eaLnBrk="1" fontAlgn="base" hangingPunct="1">
        <a:spcBef>
          <a:spcPct val="0"/>
        </a:spcBef>
        <a:spcAft>
          <a:spcPct val="0"/>
        </a:spcAft>
        <a:defRPr sz="22700">
          <a:solidFill>
            <a:schemeClr val="tx2"/>
          </a:solidFill>
          <a:latin typeface="Arial"/>
        </a:defRPr>
      </a:lvl9pPr>
    </p:titleStyle>
    <p:bodyStyle>
      <a:defPPr>
        <a:defRPr kern="1200" smtId="4294967295"/>
      </a:defPPr>
      <a:lvl1pPr marL="1762125" indent="-1762125" algn="l" defTabSz="4703763" rtl="0" eaLnBrk="1" fontAlgn="base" hangingPunct="1">
        <a:spcBef>
          <a:spcPct val="20000"/>
        </a:spcBef>
        <a:spcAft>
          <a:spcPct val="0"/>
        </a:spcAft>
        <a:buChar char="•"/>
        <a:defRPr sz="16500">
          <a:solidFill>
            <a:schemeClr val="tx1"/>
          </a:solidFill>
          <a:latin typeface="+mn-lt"/>
          <a:ea typeface="+mn-ea"/>
          <a:cs typeface="+mn-cs"/>
        </a:defRPr>
      </a:lvl1pPr>
      <a:lvl2pPr marL="3822700" indent="-1471613" algn="l" defTabSz="4703763" rtl="0" eaLnBrk="1" fontAlgn="base" hangingPunct="1">
        <a:spcBef>
          <a:spcPct val="20000"/>
        </a:spcBef>
        <a:spcAft>
          <a:spcPct val="0"/>
        </a:spcAft>
        <a:buChar char="–"/>
        <a:defRPr sz="14400">
          <a:solidFill>
            <a:schemeClr val="tx1"/>
          </a:solidFill>
          <a:latin typeface="+mn-lt"/>
        </a:defRPr>
      </a:lvl2pPr>
      <a:lvl3pPr marL="5875338" indent="-1171575" algn="l" defTabSz="4703763" rtl="0" eaLnBrk="1" fontAlgn="base" hangingPunct="1">
        <a:spcBef>
          <a:spcPct val="20000"/>
        </a:spcBef>
        <a:spcAft>
          <a:spcPct val="0"/>
        </a:spcAft>
        <a:buChar char="•"/>
        <a:defRPr sz="12400">
          <a:solidFill>
            <a:schemeClr val="tx1"/>
          </a:solidFill>
          <a:latin typeface="+mn-lt"/>
        </a:defRPr>
      </a:lvl3pPr>
      <a:lvl4pPr marL="8228013" indent="-1173163" algn="l" defTabSz="4703763" rtl="0" eaLnBrk="1" fontAlgn="base" hangingPunct="1">
        <a:spcBef>
          <a:spcPct val="20000"/>
        </a:spcBef>
        <a:spcAft>
          <a:spcPct val="0"/>
        </a:spcAft>
        <a:buChar char="–"/>
        <a:defRPr sz="10300">
          <a:solidFill>
            <a:schemeClr val="tx1"/>
          </a:solidFill>
          <a:latin typeface="+mn-lt"/>
        </a:defRPr>
      </a:lvl4pPr>
      <a:lvl5pPr marL="10582275" indent="-1176338" algn="l" defTabSz="4703763" rtl="0" eaLnBrk="1" fontAlgn="base" hangingPunct="1">
        <a:spcBef>
          <a:spcPct val="20000"/>
        </a:spcBef>
        <a:spcAft>
          <a:spcPct val="0"/>
        </a:spcAft>
        <a:buChar char="»"/>
        <a:defRPr sz="10300">
          <a:solidFill>
            <a:schemeClr val="tx1"/>
          </a:solidFill>
          <a:latin typeface="+mn-lt"/>
        </a:defRPr>
      </a:lvl5pPr>
      <a:lvl6pPr marL="11039475" indent="-1176338" algn="l" defTabSz="4703763" rtl="0" eaLnBrk="1" fontAlgn="base" hangingPunct="1">
        <a:spcBef>
          <a:spcPct val="20000"/>
        </a:spcBef>
        <a:spcAft>
          <a:spcPct val="0"/>
        </a:spcAft>
        <a:buChar char="»"/>
        <a:defRPr sz="10300">
          <a:solidFill>
            <a:schemeClr val="tx1"/>
          </a:solidFill>
          <a:latin typeface="+mn-lt"/>
        </a:defRPr>
      </a:lvl6pPr>
      <a:lvl7pPr marL="11496675" indent="-1176338" algn="l" defTabSz="4703763" rtl="0" eaLnBrk="1" fontAlgn="base" hangingPunct="1">
        <a:spcBef>
          <a:spcPct val="20000"/>
        </a:spcBef>
        <a:spcAft>
          <a:spcPct val="0"/>
        </a:spcAft>
        <a:buChar char="»"/>
        <a:defRPr sz="10300">
          <a:solidFill>
            <a:schemeClr val="tx1"/>
          </a:solidFill>
          <a:latin typeface="+mn-lt"/>
        </a:defRPr>
      </a:lvl7pPr>
      <a:lvl8pPr marL="11953875" indent="-1176338" algn="l" defTabSz="4703763" rtl="0" eaLnBrk="1" fontAlgn="base" hangingPunct="1">
        <a:spcBef>
          <a:spcPct val="20000"/>
        </a:spcBef>
        <a:spcAft>
          <a:spcPct val="0"/>
        </a:spcAft>
        <a:buChar char="»"/>
        <a:defRPr sz="10300">
          <a:solidFill>
            <a:schemeClr val="tx1"/>
          </a:solidFill>
          <a:latin typeface="+mn-lt"/>
        </a:defRPr>
      </a:lvl8pPr>
      <a:lvl9pPr marL="12411075" indent="-1176338" algn="l" defTabSz="4703763" rtl="0" eaLnBrk="1" fontAlgn="base" hangingPunct="1">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svg"/><Relationship Id="rId20" Type="http://schemas.openxmlformats.org/officeDocument/2006/relationships/image" Target="../media/image18.sv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svg"/><Relationship Id="rId22"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98AF9"/>
        </a:solidFill>
        <a:effectLst/>
      </p:bgPr>
    </p:bg>
    <p:spTree>
      <p:nvGrpSpPr>
        <p:cNvPr id="1" name=""/>
        <p:cNvGrpSpPr/>
        <p:nvPr/>
      </p:nvGrpSpPr>
      <p:grpSpPr>
        <a:xfrm>
          <a:off x="0" y="0"/>
          <a:ext cx="0" cy="0"/>
          <a:chOff x="0" y="0"/>
          <a:chExt cx="0" cy="0"/>
        </a:xfrm>
      </p:grpSpPr>
      <p:pic>
        <p:nvPicPr>
          <p:cNvPr id="35" name="Picture 34" descr="A cover of a book&#10;&#10;Description automatically generated">
            <a:extLst>
              <a:ext uri="{FF2B5EF4-FFF2-40B4-BE49-F238E27FC236}">
                <a16:creationId xmlns:a16="http://schemas.microsoft.com/office/drawing/2014/main" id="{249241A3-1D7F-8677-5BFE-15DD4AB95A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88605" y="740486"/>
            <a:ext cx="3277141" cy="4286921"/>
          </a:xfrm>
          <a:prstGeom prst="rect">
            <a:avLst/>
          </a:prstGeom>
        </p:spPr>
      </p:pic>
      <p:grpSp>
        <p:nvGrpSpPr>
          <p:cNvPr id="79" name="Group 78">
            <a:extLst>
              <a:ext uri="{FF2B5EF4-FFF2-40B4-BE49-F238E27FC236}">
                <a16:creationId xmlns:a16="http://schemas.microsoft.com/office/drawing/2014/main" id="{7C762103-67B4-5D9F-EB39-43C89DDCB378}"/>
              </a:ext>
            </a:extLst>
          </p:cNvPr>
          <p:cNvGrpSpPr>
            <a:grpSpLocks noChangeAspect="1"/>
          </p:cNvGrpSpPr>
          <p:nvPr/>
        </p:nvGrpSpPr>
        <p:grpSpPr>
          <a:xfrm>
            <a:off x="22190005" y="40847848"/>
            <a:ext cx="3456356" cy="1734539"/>
            <a:chOff x="23462362" y="38224446"/>
            <a:chExt cx="5996875" cy="2822767"/>
          </a:xfrm>
        </p:grpSpPr>
        <p:sp>
          <p:nvSpPr>
            <p:cNvPr id="54" name="Rounded Rectangle 53">
              <a:extLst>
                <a:ext uri="{FF2B5EF4-FFF2-40B4-BE49-F238E27FC236}">
                  <a16:creationId xmlns:a16="http://schemas.microsoft.com/office/drawing/2014/main" id="{A86BDC2B-5518-7C12-76A5-2C4D34556153}"/>
                </a:ext>
              </a:extLst>
            </p:cNvPr>
            <p:cNvSpPr/>
            <p:nvPr/>
          </p:nvSpPr>
          <p:spPr bwMode="auto">
            <a:xfrm>
              <a:off x="23462362" y="38224446"/>
              <a:ext cx="5996875" cy="282276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dirty="0">
                <a:ln>
                  <a:noFill/>
                </a:ln>
                <a:solidFill>
                  <a:schemeClr val="tx1"/>
                </a:solidFill>
                <a:effectLst/>
                <a:latin typeface="Arial" charset="0"/>
              </a:endParaRPr>
            </a:p>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dirty="0">
                <a:ln>
                  <a:noFill/>
                </a:ln>
                <a:solidFill>
                  <a:schemeClr val="tx1"/>
                </a:solidFill>
                <a:effectLst/>
                <a:latin typeface="Arial" charset="0"/>
              </a:endParaRPr>
            </a:p>
          </p:txBody>
        </p:sp>
        <p:pic>
          <p:nvPicPr>
            <p:cNvPr id="43" name="Picture 42" descr="Logo, company name&#10;&#10;Description automatically generated">
              <a:extLst>
                <a:ext uri="{FF2B5EF4-FFF2-40B4-BE49-F238E27FC236}">
                  <a16:creationId xmlns:a16="http://schemas.microsoft.com/office/drawing/2014/main" id="{3BA0C25D-A4AC-45DE-0A34-E2A98292B2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3933" y="38609760"/>
              <a:ext cx="2748312" cy="1980680"/>
            </a:xfrm>
            <a:prstGeom prst="rect">
              <a:avLst/>
            </a:prstGeom>
          </p:spPr>
        </p:pic>
        <p:pic>
          <p:nvPicPr>
            <p:cNvPr id="44" name="Picture 43" descr="Logo&#10;&#10;Description automatically generated">
              <a:extLst>
                <a:ext uri="{FF2B5EF4-FFF2-40B4-BE49-F238E27FC236}">
                  <a16:creationId xmlns:a16="http://schemas.microsoft.com/office/drawing/2014/main" id="{47E3C262-C7F9-CF79-301E-12D4F3FB95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31836" y="38498759"/>
              <a:ext cx="2374900" cy="2082800"/>
            </a:xfrm>
            <a:prstGeom prst="rect">
              <a:avLst/>
            </a:prstGeom>
          </p:spPr>
        </p:pic>
      </p:grpSp>
      <p:sp>
        <p:nvSpPr>
          <p:cNvPr id="48" name="TextBox 47">
            <a:extLst>
              <a:ext uri="{FF2B5EF4-FFF2-40B4-BE49-F238E27FC236}">
                <a16:creationId xmlns:a16="http://schemas.microsoft.com/office/drawing/2014/main" id="{441F03D3-7625-7A89-986D-9916C36824F6}"/>
              </a:ext>
            </a:extLst>
          </p:cNvPr>
          <p:cNvSpPr txBox="1"/>
          <p:nvPr/>
        </p:nvSpPr>
        <p:spPr>
          <a:xfrm>
            <a:off x="4770437" y="140949"/>
            <a:ext cx="21061046" cy="4524315"/>
          </a:xfrm>
          <a:prstGeom prst="rect">
            <a:avLst/>
          </a:prstGeom>
          <a:noFill/>
        </p:spPr>
        <p:txBody>
          <a:bodyPr wrap="square" rtlCol="0">
            <a:spAutoFit/>
          </a:bodyPr>
          <a:lstStyle/>
          <a:p>
            <a:pPr algn="ctr"/>
            <a:r>
              <a:rPr lang="en-US" sz="9600" b="1" dirty="0">
                <a:solidFill>
                  <a:schemeClr val="bg1"/>
                </a:solidFill>
                <a:effectLst>
                  <a:outerShdw blurRad="50800" dist="38100" dir="2700000" algn="tl" rotWithShape="0">
                    <a:prstClr val="black">
                      <a:alpha val="40000"/>
                    </a:prstClr>
                  </a:outerShdw>
                </a:effectLst>
                <a:latin typeface="Titillium Web" pitchFamily="2" charset="77"/>
              </a:rPr>
              <a:t>PET2BIDS: a library for converting positron emission tomography data into the Brain Imaging Data Structure</a:t>
            </a:r>
            <a:endParaRPr lang="en-US" sz="9600" b="1" dirty="0">
              <a:effectLst>
                <a:outerShdw blurRad="50800" dist="38100" dir="2700000" algn="tl" rotWithShape="0">
                  <a:prstClr val="black">
                    <a:alpha val="40000"/>
                  </a:prstClr>
                </a:outerShdw>
              </a:effectLst>
              <a:latin typeface="Titillium Web" pitchFamily="2" charset="77"/>
            </a:endParaRPr>
          </a:p>
        </p:txBody>
      </p:sp>
      <p:sp>
        <p:nvSpPr>
          <p:cNvPr id="49" name="TextBox 48">
            <a:extLst>
              <a:ext uri="{FF2B5EF4-FFF2-40B4-BE49-F238E27FC236}">
                <a16:creationId xmlns:a16="http://schemas.microsoft.com/office/drawing/2014/main" id="{85F2DCCB-7B41-2C3F-8724-F64C3D6C1514}"/>
              </a:ext>
            </a:extLst>
          </p:cNvPr>
          <p:cNvSpPr txBox="1"/>
          <p:nvPr/>
        </p:nvSpPr>
        <p:spPr>
          <a:xfrm>
            <a:off x="1680320" y="4851301"/>
            <a:ext cx="26948936" cy="1077218"/>
          </a:xfrm>
          <a:prstGeom prst="rect">
            <a:avLst/>
          </a:prstGeom>
          <a:noFill/>
        </p:spPr>
        <p:txBody>
          <a:bodyPr wrap="square" rtlCol="0">
            <a:spAutoFit/>
          </a:bodyPr>
          <a:lstStyle/>
          <a:p>
            <a:r>
              <a:rPr lang="en-US" sz="3200" b="1" dirty="0">
                <a:solidFill>
                  <a:schemeClr val="bg1"/>
                </a:solidFill>
                <a:effectLst>
                  <a:outerShdw blurRad="50800" dist="38100" dir="2700000" algn="tl" rotWithShape="0">
                    <a:prstClr val="black">
                      <a:alpha val="40000"/>
                    </a:prstClr>
                  </a:outerShdw>
                </a:effectLst>
                <a:latin typeface="Titillium Web" pitchFamily="2" charset="77"/>
              </a:rPr>
              <a:t>Anthony Galassi </a:t>
            </a:r>
            <a:r>
              <a:rPr lang="en-US" sz="3200" dirty="0">
                <a:solidFill>
                  <a:schemeClr val="bg1"/>
                </a:solidFill>
                <a:effectLst>
                  <a:outerShdw blurRad="50800" dist="38100" dir="2700000" algn="tl" rotWithShape="0">
                    <a:prstClr val="black">
                      <a:alpha val="40000"/>
                    </a:prstClr>
                  </a:outerShdw>
                </a:effectLst>
                <a:latin typeface="Titillium Web" pitchFamily="2" charset="77"/>
              </a:rPr>
              <a:t>1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Martin Norgaard </a:t>
            </a:r>
            <a:r>
              <a:rPr lang="en-US" sz="3200" dirty="0">
                <a:solidFill>
                  <a:schemeClr val="bg1"/>
                </a:solidFill>
                <a:effectLst>
                  <a:outerShdw blurRad="50800" dist="38100" dir="2700000" algn="tl" rotWithShape="0">
                    <a:prstClr val="black">
                      <a:alpha val="40000"/>
                    </a:prstClr>
                  </a:outerShdw>
                </a:effectLst>
                <a:latin typeface="Titillium Web" pitchFamily="2" charset="77"/>
              </a:rPr>
              <a:t>3,4,5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Adam G. Thomas </a:t>
            </a:r>
            <a:r>
              <a:rPr lang="en-US" sz="3200" dirty="0">
                <a:solidFill>
                  <a:schemeClr val="bg1"/>
                </a:solidFill>
                <a:effectLst>
                  <a:outerShdw blurRad="50800" dist="38100" dir="2700000" algn="tl" rotWithShape="0">
                    <a:prstClr val="black">
                      <a:alpha val="40000"/>
                    </a:prstClr>
                  </a:outerShdw>
                </a:effectLst>
                <a:latin typeface="Titillium Web" pitchFamily="2" charset="77"/>
              </a:rPr>
              <a:t>1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Gabriel Gonzalez-Escamilla </a:t>
            </a:r>
            <a:r>
              <a:rPr lang="en-US" sz="3200" dirty="0">
                <a:solidFill>
                  <a:schemeClr val="bg1"/>
                </a:solidFill>
                <a:effectLst>
                  <a:outerShdw blurRad="50800" dist="38100" dir="2700000" algn="tl" rotWithShape="0">
                    <a:prstClr val="black">
                      <a:alpha val="40000"/>
                    </a:prstClr>
                  </a:outerShdw>
                </a:effectLst>
                <a:latin typeface="Titillium Web" pitchFamily="2" charset="77"/>
              </a:rPr>
              <a:t>6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Claus Svarer </a:t>
            </a:r>
            <a:r>
              <a:rPr lang="en-US" sz="3200" dirty="0">
                <a:solidFill>
                  <a:schemeClr val="bg1"/>
                </a:solidFill>
                <a:effectLst>
                  <a:outerShdw blurRad="50800" dist="38100" dir="2700000" algn="tl" rotWithShape="0">
                    <a:prstClr val="black">
                      <a:alpha val="40000"/>
                    </a:prstClr>
                  </a:outerShdw>
                </a:effectLst>
                <a:latin typeface="Titillium Web" pitchFamily="2" charset="77"/>
              </a:rPr>
              <a:t>3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Chris Rorden </a:t>
            </a:r>
            <a:r>
              <a:rPr lang="en-US" sz="3200" dirty="0">
                <a:solidFill>
                  <a:schemeClr val="bg1"/>
                </a:solidFill>
                <a:effectLst>
                  <a:outerShdw blurRad="50800" dist="38100" dir="2700000" algn="tl" rotWithShape="0">
                    <a:prstClr val="black">
                      <a:alpha val="40000"/>
                    </a:prstClr>
                  </a:outerShdw>
                </a:effectLst>
                <a:latin typeface="Titillium Web" pitchFamily="2" charset="77"/>
              </a:rPr>
              <a:t>7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Granville J. Matheson </a:t>
            </a:r>
            <a:r>
              <a:rPr lang="en-US" sz="3200" dirty="0">
                <a:solidFill>
                  <a:schemeClr val="bg1"/>
                </a:solidFill>
                <a:effectLst>
                  <a:outerShdw blurRad="50800" dist="38100" dir="2700000" algn="tl" rotWithShape="0">
                    <a:prstClr val="black">
                      <a:alpha val="40000"/>
                    </a:prstClr>
                  </a:outerShdw>
                </a:effectLst>
                <a:latin typeface="Titillium Web" pitchFamily="2" charset="77"/>
              </a:rPr>
              <a:t>8,9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Gitte M. Knudsen </a:t>
            </a:r>
            <a:r>
              <a:rPr lang="en-US" sz="3200" dirty="0">
                <a:solidFill>
                  <a:schemeClr val="bg1"/>
                </a:solidFill>
                <a:effectLst>
                  <a:outerShdw blurRad="50800" dist="38100" dir="2700000" algn="tl" rotWithShape="0">
                    <a:prstClr val="black">
                      <a:alpha val="40000"/>
                    </a:prstClr>
                  </a:outerShdw>
                </a:effectLst>
                <a:latin typeface="Titillium Web" pitchFamily="2" charset="77"/>
              </a:rPr>
              <a:t>3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Robert B. Innis </a:t>
            </a:r>
            <a:r>
              <a:rPr lang="en-US" sz="3200" dirty="0">
                <a:solidFill>
                  <a:schemeClr val="bg1"/>
                </a:solidFill>
                <a:effectLst>
                  <a:outerShdw blurRad="50800" dist="38100" dir="2700000" algn="tl" rotWithShape="0">
                    <a:prstClr val="black">
                      <a:alpha val="40000"/>
                    </a:prstClr>
                  </a:outerShdw>
                </a:effectLst>
                <a:latin typeface="Titillium Web" pitchFamily="2" charset="77"/>
              </a:rPr>
              <a:t>1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Melanie Ganz </a:t>
            </a:r>
            <a:r>
              <a:rPr lang="en-US" sz="3200" dirty="0">
                <a:solidFill>
                  <a:schemeClr val="bg1"/>
                </a:solidFill>
                <a:effectLst>
                  <a:outerShdw blurRad="50800" dist="38100" dir="2700000" algn="tl" rotWithShape="0">
                    <a:prstClr val="black">
                      <a:alpha val="40000"/>
                    </a:prstClr>
                  </a:outerShdw>
                </a:effectLst>
                <a:latin typeface="Titillium Web" pitchFamily="2" charset="77"/>
              </a:rPr>
              <a:t>3,4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Cyrus Eierud </a:t>
            </a:r>
            <a:r>
              <a:rPr lang="en-US" sz="3200" dirty="0">
                <a:solidFill>
                  <a:schemeClr val="bg1"/>
                </a:solidFill>
                <a:effectLst>
                  <a:outerShdw blurRad="50800" dist="38100" dir="2700000" algn="tl" rotWithShape="0">
                    <a:prstClr val="black">
                      <a:alpha val="40000"/>
                    </a:prstClr>
                  </a:outerShdw>
                </a:effectLst>
                <a:latin typeface="Titillium Web" pitchFamily="2" charset="77"/>
              </a:rPr>
              <a:t>2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Murat Bilgel </a:t>
            </a:r>
            <a:r>
              <a:rPr lang="en-US" sz="3200" dirty="0">
                <a:solidFill>
                  <a:schemeClr val="bg1"/>
                </a:solidFill>
                <a:effectLst>
                  <a:outerShdw blurRad="50800" dist="38100" dir="2700000" algn="tl" rotWithShape="0">
                    <a:prstClr val="black">
                      <a:alpha val="40000"/>
                    </a:prstClr>
                  </a:outerShdw>
                </a:effectLst>
                <a:latin typeface="Titillium Web" pitchFamily="2" charset="77"/>
              </a:rPr>
              <a:t>10 </a:t>
            </a:r>
            <a:r>
              <a:rPr lang="en-US" sz="3200" b="1" dirty="0">
                <a:solidFill>
                  <a:schemeClr val="bg1"/>
                </a:solidFill>
                <a:effectLst>
                  <a:outerShdw blurRad="50800" dist="38100" dir="2700000" algn="tl" rotWithShape="0">
                    <a:prstClr val="black">
                      <a:alpha val="40000"/>
                    </a:prstClr>
                  </a:outerShdw>
                </a:effectLst>
                <a:latin typeface="Titillium Web" pitchFamily="2" charset="77"/>
              </a:rPr>
              <a:t>, and Cyril Pernet </a:t>
            </a:r>
            <a:r>
              <a:rPr lang="en-US" sz="3200" dirty="0">
                <a:solidFill>
                  <a:schemeClr val="bg1"/>
                </a:solidFill>
                <a:effectLst>
                  <a:outerShdw blurRad="50800" dist="38100" dir="2700000" algn="tl" rotWithShape="0">
                    <a:prstClr val="black">
                      <a:alpha val="40000"/>
                    </a:prstClr>
                  </a:outerShdw>
                </a:effectLst>
                <a:latin typeface="Titillium Web" pitchFamily="2" charset="77"/>
              </a:rPr>
              <a:t>3 </a:t>
            </a:r>
          </a:p>
        </p:txBody>
      </p:sp>
      <p:sp>
        <p:nvSpPr>
          <p:cNvPr id="57" name="TextBox 56">
            <a:extLst>
              <a:ext uri="{FF2B5EF4-FFF2-40B4-BE49-F238E27FC236}">
                <a16:creationId xmlns:a16="http://schemas.microsoft.com/office/drawing/2014/main" id="{7DD37467-0F14-D561-273F-A4589B3265B2}"/>
              </a:ext>
            </a:extLst>
          </p:cNvPr>
          <p:cNvSpPr txBox="1"/>
          <p:nvPr/>
        </p:nvSpPr>
        <p:spPr>
          <a:xfrm>
            <a:off x="1543934" y="6167550"/>
            <a:ext cx="27085322" cy="1569660"/>
          </a:xfrm>
          <a:prstGeom prst="rect">
            <a:avLst/>
          </a:prstGeom>
          <a:noFill/>
        </p:spPr>
        <p:txBody>
          <a:bodyPr wrap="square" rtlCol="0">
            <a:spAutoFit/>
          </a:bodyPr>
          <a:lstStyle/>
          <a:p>
            <a:r>
              <a:rPr lang="en-US" sz="2400" b="1" dirty="0">
                <a:solidFill>
                  <a:schemeClr val="bg1"/>
                </a:solidFill>
                <a:effectLst>
                  <a:outerShdw blurRad="50800" dist="38100" dir="2700000" algn="tl" rotWithShape="0">
                    <a:prstClr val="black">
                      <a:alpha val="40000"/>
                    </a:prstClr>
                  </a:outerShdw>
                </a:effectLst>
                <a:latin typeface="Titillium Web" pitchFamily="2" charset="77"/>
              </a:rPr>
              <a:t>1 </a:t>
            </a:r>
            <a:r>
              <a:rPr lang="en-US" sz="2400" dirty="0">
                <a:solidFill>
                  <a:schemeClr val="bg1"/>
                </a:solidFill>
                <a:effectLst>
                  <a:outerShdw blurRad="50800" dist="38100" dir="2700000" algn="tl" rotWithShape="0">
                    <a:prstClr val="black">
                      <a:alpha val="40000"/>
                    </a:prstClr>
                  </a:outerShdw>
                </a:effectLst>
                <a:latin typeface="Titillium Web" pitchFamily="2" charset="77"/>
              </a:rPr>
              <a:t>National Institutes of Health, USA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2 </a:t>
            </a:r>
            <a:r>
              <a:rPr lang="en-US" sz="2400" dirty="0">
                <a:solidFill>
                  <a:schemeClr val="bg1"/>
                </a:solidFill>
                <a:effectLst>
                  <a:outerShdw blurRad="50800" dist="38100" dir="2700000" algn="tl" rotWithShape="0">
                    <a:prstClr val="black">
                      <a:alpha val="40000"/>
                    </a:prstClr>
                  </a:outerShdw>
                </a:effectLst>
                <a:latin typeface="Titillium Web" pitchFamily="2" charset="77"/>
              </a:rPr>
              <a:t>TReNDS Center, Georgia State University, USA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3 </a:t>
            </a:r>
            <a:r>
              <a:rPr lang="en-US" sz="2400" dirty="0">
                <a:solidFill>
                  <a:schemeClr val="bg1"/>
                </a:solidFill>
                <a:effectLst>
                  <a:outerShdw blurRad="50800" dist="38100" dir="2700000" algn="tl" rotWithShape="0">
                    <a:prstClr val="black">
                      <a:alpha val="40000"/>
                    </a:prstClr>
                  </a:outerShdw>
                </a:effectLst>
                <a:latin typeface="Titillium Web" pitchFamily="2" charset="77"/>
              </a:rPr>
              <a:t>Neurobiology Research Unit, Rigshospitalet, Denmark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4 </a:t>
            </a:r>
            <a:r>
              <a:rPr lang="en-US" sz="2400" dirty="0">
                <a:solidFill>
                  <a:schemeClr val="bg1"/>
                </a:solidFill>
                <a:effectLst>
                  <a:outerShdw blurRad="50800" dist="38100" dir="2700000" algn="tl" rotWithShape="0">
                    <a:prstClr val="black">
                      <a:alpha val="40000"/>
                    </a:prstClr>
                  </a:outerShdw>
                </a:effectLst>
                <a:latin typeface="Titillium Web" pitchFamily="2" charset="77"/>
              </a:rPr>
              <a:t>Department of Computer Science, University of Copenhagen, Denmark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5 </a:t>
            </a:r>
            <a:r>
              <a:rPr lang="en-US" sz="2400" dirty="0">
                <a:solidFill>
                  <a:schemeClr val="bg1"/>
                </a:solidFill>
                <a:effectLst>
                  <a:outerShdw blurRad="50800" dist="38100" dir="2700000" algn="tl" rotWithShape="0">
                    <a:prstClr val="black">
                      <a:alpha val="40000"/>
                    </a:prstClr>
                  </a:outerShdw>
                </a:effectLst>
                <a:latin typeface="Titillium Web" pitchFamily="2" charset="77"/>
              </a:rPr>
              <a:t>Department of Psychology, Stanford University, USA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6 </a:t>
            </a:r>
            <a:r>
              <a:rPr lang="en-US" sz="2400" dirty="0">
                <a:solidFill>
                  <a:schemeClr val="bg1"/>
                </a:solidFill>
                <a:effectLst>
                  <a:outerShdw blurRad="50800" dist="38100" dir="2700000" algn="tl" rotWithShape="0">
                    <a:prstClr val="black">
                      <a:alpha val="40000"/>
                    </a:prstClr>
                  </a:outerShdw>
                </a:effectLst>
                <a:latin typeface="Titillium Web" pitchFamily="2" charset="77"/>
              </a:rPr>
              <a:t>University Medical Center of the Johannes Gutenberg University Mainz, Germany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7 </a:t>
            </a:r>
            <a:r>
              <a:rPr lang="en-US" sz="2400" dirty="0">
                <a:solidFill>
                  <a:schemeClr val="bg1"/>
                </a:solidFill>
                <a:effectLst>
                  <a:outerShdw blurRad="50800" dist="38100" dir="2700000" algn="tl" rotWithShape="0">
                    <a:prstClr val="black">
                      <a:alpha val="40000"/>
                    </a:prstClr>
                  </a:outerShdw>
                </a:effectLst>
                <a:latin typeface="Titillium Web" pitchFamily="2" charset="77"/>
              </a:rPr>
              <a:t>Department of Psychology, University of South Carolina,  USA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8 </a:t>
            </a:r>
            <a:r>
              <a:rPr lang="en-US" sz="2400" dirty="0">
                <a:solidFill>
                  <a:schemeClr val="bg1"/>
                </a:solidFill>
                <a:effectLst>
                  <a:outerShdw blurRad="50800" dist="38100" dir="2700000" algn="tl" rotWithShape="0">
                    <a:prstClr val="black">
                      <a:alpha val="40000"/>
                    </a:prstClr>
                  </a:outerShdw>
                </a:effectLst>
                <a:latin typeface="Titillium Web" pitchFamily="2" charset="77"/>
              </a:rPr>
              <a:t>Mailman school of Public Health, Columbia University, New York, USA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9 </a:t>
            </a:r>
            <a:r>
              <a:rPr lang="en-US" sz="2400" dirty="0">
                <a:solidFill>
                  <a:schemeClr val="bg1"/>
                </a:solidFill>
                <a:effectLst>
                  <a:outerShdw blurRad="50800" dist="38100" dir="2700000" algn="tl" rotWithShape="0">
                    <a:prstClr val="black">
                      <a:alpha val="40000"/>
                    </a:prstClr>
                  </a:outerShdw>
                </a:effectLst>
                <a:latin typeface="Titillium Web" pitchFamily="2" charset="77"/>
              </a:rPr>
              <a:t>Department of Clinical Neuroscience, Karolinska Institutet and Stockholm County Council, Sweden </a:t>
            </a:r>
            <a:r>
              <a:rPr lang="en-US" sz="2400" b="1" dirty="0">
                <a:solidFill>
                  <a:schemeClr val="bg1"/>
                </a:solidFill>
                <a:effectLst>
                  <a:outerShdw blurRad="50800" dist="38100" dir="2700000" algn="tl" rotWithShape="0">
                    <a:prstClr val="black">
                      <a:alpha val="40000"/>
                    </a:prstClr>
                  </a:outerShdw>
                </a:effectLst>
                <a:latin typeface="Titillium Web" pitchFamily="2" charset="77"/>
              </a:rPr>
              <a:t>10 </a:t>
            </a:r>
            <a:r>
              <a:rPr lang="en-US" sz="2400" dirty="0">
                <a:solidFill>
                  <a:schemeClr val="bg1"/>
                </a:solidFill>
                <a:effectLst>
                  <a:outerShdw blurRad="50800" dist="38100" dir="2700000" algn="tl" rotWithShape="0">
                    <a:prstClr val="black">
                      <a:alpha val="40000"/>
                    </a:prstClr>
                  </a:outerShdw>
                </a:effectLst>
                <a:latin typeface="Titillium Web" pitchFamily="2" charset="77"/>
              </a:rPr>
              <a:t>National Institute on Aging Intramural Research Program, USA </a:t>
            </a:r>
          </a:p>
        </p:txBody>
      </p:sp>
      <p:sp>
        <p:nvSpPr>
          <p:cNvPr id="66" name="TextBox 65">
            <a:extLst>
              <a:ext uri="{FF2B5EF4-FFF2-40B4-BE49-F238E27FC236}">
                <a16:creationId xmlns:a16="http://schemas.microsoft.com/office/drawing/2014/main" id="{7F8A87F9-3ACC-062F-5049-10EA68445992}"/>
              </a:ext>
            </a:extLst>
          </p:cNvPr>
          <p:cNvSpPr txBox="1"/>
          <p:nvPr/>
        </p:nvSpPr>
        <p:spPr>
          <a:xfrm>
            <a:off x="534497" y="41074780"/>
            <a:ext cx="22959125" cy="1734539"/>
          </a:xfrm>
          <a:prstGeom prst="rect">
            <a:avLst/>
          </a:prstGeom>
          <a:noFill/>
        </p:spPr>
        <p:txBody>
          <a:bodyPr wrap="square" numCol="3" rtlCol="0">
            <a:noAutofit/>
          </a:bodyPr>
          <a:lstStyle/>
          <a:p>
            <a:pPr marR="0" lvl="0">
              <a:lnSpc>
                <a:spcPct val="115000"/>
              </a:lnSpc>
              <a:spcBef>
                <a:spcPts val="120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1. Gorgolewski KJ, et al. (2016). Scientific Data, 3(1), 1-9</a:t>
            </a:r>
          </a:p>
          <a:p>
            <a:pPr>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2. Gorgolewski KJ, et al. (2017). PLoS computational biology, 13(3), e1005209. </a:t>
            </a:r>
          </a:p>
          <a:p>
            <a:pPr>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3. Norgaard M, et al. (2021). Scientific data, 9(1), 65.</a:t>
            </a:r>
          </a:p>
          <a:p>
            <a:pPr>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4. Knudsen GM, et al. (2020). Journal of Cerebral Blood Flow &amp; Metabolism 40.8 (2020): 1576-1585.</a:t>
            </a:r>
          </a:p>
          <a:p>
            <a:pPr>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5. Li X, </a:t>
            </a:r>
            <a:r>
              <a:rPr lang="en-US" sz="2000" dirty="0">
                <a:solidFill>
                  <a:schemeClr val="bg1"/>
                </a:solidFill>
                <a:latin typeface="Arial" panose="020B0604020202020204" pitchFamily="34" charset="0"/>
                <a:ea typeface="Arial" panose="020B0604020202020204" pitchFamily="34" charset="0"/>
              </a:rPr>
              <a:t>et al. (2016). </a:t>
            </a:r>
            <a:r>
              <a:rPr lang="en-US" sz="2000" u="none" strike="noStrike" dirty="0">
                <a:solidFill>
                  <a:schemeClr val="bg1"/>
                </a:solidFill>
                <a:effectLst/>
                <a:latin typeface="Arial" panose="020B0604020202020204" pitchFamily="34" charset="0"/>
                <a:ea typeface="Arial" panose="020B0604020202020204" pitchFamily="34" charset="0"/>
              </a:rPr>
              <a:t>Journal of neuroscience methods, 264, 47-56.</a:t>
            </a:r>
          </a:p>
          <a:p>
            <a:pPr>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6. Brett, M, et al. (2020). nipy/nibabel: 3.2. 1. Zenodo.</a:t>
            </a:r>
          </a:p>
          <a:p>
            <a:pPr marR="0" lvl="0">
              <a:lnSpc>
                <a:spcPct val="115000"/>
              </a:lnSpc>
              <a:spcBef>
                <a:spcPts val="0"/>
              </a:spcBef>
              <a:spcAft>
                <a:spcPts val="0"/>
              </a:spcAft>
            </a:pPr>
            <a:r>
              <a:rPr lang="en-US" sz="2000" u="none" strike="noStrike" dirty="0">
                <a:solidFill>
                  <a:schemeClr val="bg1"/>
                </a:solidFill>
                <a:effectLst/>
                <a:latin typeface="Arial" panose="020B0604020202020204" pitchFamily="34" charset="0"/>
                <a:ea typeface="Arial" panose="020B0604020202020204" pitchFamily="34" charset="0"/>
              </a:rPr>
              <a:t>7. BT Christian (1998), RF Muzic (2002), readECAT7.m</a:t>
            </a:r>
          </a:p>
          <a:p>
            <a:pPr>
              <a:lnSpc>
                <a:spcPct val="115000"/>
              </a:lnSpc>
              <a:spcBef>
                <a:spcPts val="0"/>
              </a:spcBef>
              <a:spcAft>
                <a:spcPts val="1200"/>
              </a:spcAft>
            </a:pPr>
            <a:r>
              <a:rPr lang="en-US" sz="2000" u="none" strike="noStrike" dirty="0">
                <a:solidFill>
                  <a:schemeClr val="bg1"/>
                </a:solidFill>
                <a:effectLst/>
                <a:latin typeface="Arial" panose="020B0604020202020204" pitchFamily="34" charset="0"/>
                <a:ea typeface="Arial" panose="020B0604020202020204" pitchFamily="34" charset="0"/>
              </a:rPr>
              <a:t>8. Levitas D, et al. (2024). Scientific data, 11(1), 179.</a:t>
            </a:r>
          </a:p>
          <a:p>
            <a:pPr>
              <a:lnSpc>
                <a:spcPct val="115000"/>
              </a:lnSpc>
              <a:spcBef>
                <a:spcPts val="0"/>
              </a:spcBef>
              <a:spcAft>
                <a:spcPts val="1200"/>
              </a:spcAft>
            </a:pPr>
            <a:r>
              <a:rPr lang="en-US" sz="2000" u="none" strike="noStrike" dirty="0">
                <a:solidFill>
                  <a:schemeClr val="bg1"/>
                </a:solidFill>
                <a:effectLst/>
                <a:latin typeface="Arial" panose="020B0604020202020204" pitchFamily="34" charset="0"/>
                <a:ea typeface="Arial" panose="020B0604020202020204" pitchFamily="34" charset="0"/>
              </a:rPr>
              <a:t>9. </a:t>
            </a:r>
            <a:r>
              <a:rPr lang="en-US" sz="2000" u="none" strike="noStrike" dirty="0" err="1">
                <a:solidFill>
                  <a:schemeClr val="bg1"/>
                </a:solidFill>
                <a:effectLst/>
                <a:latin typeface="Arial" panose="020B0604020202020204" pitchFamily="34" charset="0"/>
                <a:ea typeface="Arial" panose="020B0604020202020204" pitchFamily="34" charset="0"/>
              </a:rPr>
              <a:t>Ard</a:t>
            </a:r>
            <a:r>
              <a:rPr lang="en-US" sz="2000" u="none" strike="noStrike" dirty="0">
                <a:solidFill>
                  <a:schemeClr val="bg1"/>
                </a:solidFill>
                <a:effectLst/>
                <a:latin typeface="Arial" panose="020B0604020202020204" pitchFamily="34" charset="0"/>
                <a:ea typeface="Arial" panose="020B0604020202020204" pitchFamily="34" charset="0"/>
              </a:rPr>
              <a:t>, T., et. </a:t>
            </a:r>
            <a:r>
              <a:rPr lang="en-US" sz="2000" dirty="0">
                <a:solidFill>
                  <a:schemeClr val="bg1"/>
                </a:solidFill>
                <a:latin typeface="Arial" panose="020B0604020202020204" pitchFamily="34" charset="0"/>
                <a:ea typeface="Arial" panose="020B0604020202020204" pitchFamily="34" charset="0"/>
              </a:rPr>
              <a:t>al.</a:t>
            </a:r>
            <a:r>
              <a:rPr lang="en-US" sz="2000" u="none" strike="noStrike" dirty="0">
                <a:solidFill>
                  <a:schemeClr val="bg1"/>
                </a:solidFill>
                <a:effectLst/>
                <a:latin typeface="Arial" panose="020B0604020202020204" pitchFamily="34" charset="0"/>
                <a:ea typeface="Arial" panose="020B0604020202020204" pitchFamily="34" charset="0"/>
              </a:rPr>
              <a:t> (2022) Scientific Data, 9(1), 298.</a:t>
            </a:r>
          </a:p>
        </p:txBody>
      </p:sp>
      <p:sp>
        <p:nvSpPr>
          <p:cNvPr id="83" name="TextBox 82">
            <a:extLst>
              <a:ext uri="{FF2B5EF4-FFF2-40B4-BE49-F238E27FC236}">
                <a16:creationId xmlns:a16="http://schemas.microsoft.com/office/drawing/2014/main" id="{3D094662-D31A-7371-4BD7-C7B993043066}"/>
              </a:ext>
            </a:extLst>
          </p:cNvPr>
          <p:cNvSpPr txBox="1"/>
          <p:nvPr/>
        </p:nvSpPr>
        <p:spPr>
          <a:xfrm>
            <a:off x="7993411" y="23659538"/>
            <a:ext cx="381000" cy="461665"/>
          </a:xfrm>
          <a:prstGeom prst="rect">
            <a:avLst/>
          </a:prstGeom>
          <a:noFill/>
        </p:spPr>
        <p:txBody>
          <a:bodyPr wrap="square" rtlCol="0">
            <a:spAutoFit/>
          </a:bodyPr>
          <a:lstStyle/>
          <a:p>
            <a:r>
              <a:rPr lang="en-US" sz="2400" dirty="0">
                <a:solidFill>
                  <a:schemeClr val="bg1"/>
                </a:solidFill>
                <a:latin typeface="Titillium Web" pitchFamily="2" charset="77"/>
              </a:rPr>
              <a:t>c</a:t>
            </a:r>
          </a:p>
        </p:txBody>
      </p:sp>
      <p:grpSp>
        <p:nvGrpSpPr>
          <p:cNvPr id="5" name="Group 4">
            <a:extLst>
              <a:ext uri="{FF2B5EF4-FFF2-40B4-BE49-F238E27FC236}">
                <a16:creationId xmlns:a16="http://schemas.microsoft.com/office/drawing/2014/main" id="{68163188-5601-F7ED-DDB4-6D42258D3422}"/>
              </a:ext>
            </a:extLst>
          </p:cNvPr>
          <p:cNvGrpSpPr/>
          <p:nvPr/>
        </p:nvGrpSpPr>
        <p:grpSpPr>
          <a:xfrm>
            <a:off x="396245" y="7985919"/>
            <a:ext cx="14508791" cy="9678034"/>
            <a:chOff x="396245" y="7985919"/>
            <a:chExt cx="14508791" cy="9678034"/>
          </a:xfrm>
        </p:grpSpPr>
        <p:sp>
          <p:nvSpPr>
            <p:cNvPr id="100" name="Rounded Rectangle 99">
              <a:extLst>
                <a:ext uri="{FF2B5EF4-FFF2-40B4-BE49-F238E27FC236}">
                  <a16:creationId xmlns:a16="http://schemas.microsoft.com/office/drawing/2014/main" id="{134DF2D6-769D-83B8-50A8-F3954455C039}"/>
                </a:ext>
              </a:extLst>
            </p:cNvPr>
            <p:cNvSpPr/>
            <p:nvPr/>
          </p:nvSpPr>
          <p:spPr bwMode="auto">
            <a:xfrm>
              <a:off x="396245" y="7990267"/>
              <a:ext cx="14508791" cy="9673686"/>
            </a:xfrm>
            <a:prstGeom prst="roundRect">
              <a:avLst>
                <a:gd name="adj" fmla="val 33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tillium Web" pitchFamily="2" charset="77"/>
              </a:endParaRPr>
            </a:p>
            <a:p>
              <a:pPr marL="0" marR="0" indent="0" algn="l" defTabSz="47037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a:ln>
                  <a:noFill/>
                </a:ln>
                <a:solidFill>
                  <a:schemeClr val="tx1"/>
                </a:solidFill>
                <a:effectLst/>
                <a:latin typeface="Titillium Web" pitchFamily="2" charset="77"/>
              </a:endParaRPr>
            </a:p>
            <a:p>
              <a:pPr marL="0" marR="0" indent="0" algn="l" defTabSz="47037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tillium Web" pitchFamily="2" charset="77"/>
                </a:rPr>
                <a:t>The Brain Imaging Data Structure [BIDS 1] defines a curated framework that allows automated, reproducible and transparent analysis for neuroimaging studies. BIDS has already become popular in the magnetic resonance community with adoption by major brain imaging repositories (e.g., CONP, OpenNeuro, WeBrain) and data processing pipelines [2]. The recent extension [3] of BIDS to support positron emission tomography (PET) studies has created a need for a conversion tool for this modality.</a:t>
              </a:r>
            </a:p>
            <a:p>
              <a:pPr>
                <a:spcBef>
                  <a:spcPts val="1200"/>
                </a:spcBef>
                <a:spcAft>
                  <a:spcPts val="1200"/>
                </a:spcAft>
              </a:pPr>
              <a:r>
                <a:rPr lang="en-US" sz="2800" dirty="0">
                  <a:latin typeface="Titillium Web" pitchFamily="2" charset="77"/>
                </a:rPr>
                <a:t>Our</a:t>
              </a:r>
              <a:r>
                <a:rPr kumimoji="0" lang="en-US" sz="2800" b="0" i="0" u="none" strike="noStrike" cap="none" normalizeH="0" baseline="0" dirty="0">
                  <a:ln>
                    <a:noFill/>
                  </a:ln>
                  <a:solidFill>
                    <a:schemeClr val="tx1"/>
                  </a:solidFill>
                  <a:effectLst/>
                  <a:latin typeface="Titillium Web" pitchFamily="2" charset="77"/>
                </a:rPr>
                <a:t> goals were to create a</a:t>
              </a:r>
              <a:r>
                <a:rPr lang="en-US" sz="2800" dirty="0">
                  <a:effectLst/>
                  <a:latin typeface="Titillium Web" pitchFamily="2" charset="77"/>
                  <a:ea typeface="Times New Roman" panose="02020603050405020304" pitchFamily="18" charset="0"/>
                </a:rPr>
                <a:t> software library capable of shaping PET data into BIDS that: </a:t>
              </a:r>
            </a:p>
            <a:p>
              <a:pPr marL="971550" lvl="1" indent="-514350">
                <a:spcBef>
                  <a:spcPts val="1200"/>
                </a:spcBef>
                <a:spcAft>
                  <a:spcPts val="1200"/>
                </a:spcAft>
                <a:buAutoNum type="alphaLcParenR"/>
              </a:pPr>
              <a:r>
                <a:rPr lang="en-US" sz="2800" dirty="0">
                  <a:effectLst/>
                  <a:latin typeface="Titillium Web" pitchFamily="2" charset="77"/>
                  <a:ea typeface="Times New Roman" panose="02020603050405020304" pitchFamily="18" charset="0"/>
                </a:rPr>
                <a:t>Supports researchers </a:t>
              </a:r>
              <a:r>
                <a:rPr lang="en-US" sz="2800" dirty="0">
                  <a:latin typeface="Titillium Web" pitchFamily="2" charset="77"/>
                  <a:ea typeface="Times New Roman" panose="02020603050405020304" pitchFamily="18" charset="0"/>
                </a:rPr>
                <a:t>and</a:t>
              </a:r>
              <a:r>
                <a:rPr lang="en-US" sz="2800" dirty="0">
                  <a:effectLst/>
                  <a:latin typeface="Titillium Web" pitchFamily="2" charset="77"/>
                  <a:ea typeface="Times New Roman" panose="02020603050405020304" pitchFamily="18" charset="0"/>
                </a:rPr>
                <a:t> data curators by accepting PET imaging (DICOM, ECAT) and spreadsheet (csv, tsv, and xlsx) data as input.  </a:t>
              </a:r>
            </a:p>
            <a:p>
              <a:pPr marL="971550" lvl="1" indent="-514350">
                <a:spcBef>
                  <a:spcPts val="1200"/>
                </a:spcBef>
                <a:spcAft>
                  <a:spcPts val="1200"/>
                </a:spcAft>
                <a:buFontTx/>
                <a:buAutoNum type="alphaLcParenR"/>
              </a:pPr>
              <a:r>
                <a:rPr lang="en-US" sz="2800" dirty="0">
                  <a:latin typeface="Titillium Web" pitchFamily="2" charset="77"/>
                  <a:ea typeface="Times New Roman" panose="02020603050405020304" pitchFamily="18" charset="0"/>
                </a:rPr>
                <a:t>Can be integrated into existing tools to extend their conversion </a:t>
              </a:r>
              <a:r>
                <a:rPr kumimoji="0" lang="en-US" sz="28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capabilities to include PET BIDS</a:t>
              </a:r>
              <a:r>
                <a:rPr kumimoji="0" lang="en-US" sz="40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a:t>
              </a:r>
              <a:endParaRPr lang="en-US" sz="2800" dirty="0">
                <a:solidFill>
                  <a:prstClr val="black"/>
                </a:solidFill>
                <a:latin typeface="Titillium Web" pitchFamily="2" charset="77"/>
                <a:ea typeface="Times New Roman" panose="02020603050405020304" pitchFamily="18" charset="0"/>
                <a:cs typeface="Arial"/>
              </a:endParaRPr>
            </a:p>
            <a:p>
              <a:pPr>
                <a:spcBef>
                  <a:spcPts val="1200"/>
                </a:spcBef>
                <a:spcAft>
                  <a:spcPts val="1200"/>
                </a:spcAft>
              </a:pPr>
              <a:r>
                <a:rPr kumimoji="0" lang="en-US" sz="28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While BIDS conversion can be tedious the benefits of a standardized data structure make the effort worthwhile. By converting PET data into BIDS users are more easily able to work at the study level instead of the subject level, quickly perform QC, improve reproducibility, and more easily move forward </a:t>
              </a:r>
              <a:r>
                <a:rPr lang="en-US" sz="2800" dirty="0">
                  <a:solidFill>
                    <a:prstClr val="black"/>
                  </a:solidFill>
                  <a:latin typeface="Titillium Web" pitchFamily="2" charset="77"/>
                  <a:ea typeface="Times New Roman" panose="02020603050405020304" pitchFamily="18" charset="0"/>
                  <a:cs typeface="Arial"/>
                </a:rPr>
                <a:t>in </a:t>
              </a:r>
              <a:r>
                <a:rPr kumimoji="0" lang="en-US" sz="28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meet data sharing requirements. PET2BIDs aims to make the PET conversion process as simple as possible so that </a:t>
              </a:r>
              <a:r>
                <a:rPr lang="en-US" sz="2800" dirty="0">
                  <a:solidFill>
                    <a:prstClr val="black"/>
                  </a:solidFill>
                  <a:latin typeface="Titillium Web" pitchFamily="2" charset="77"/>
                  <a:ea typeface="Times New Roman" panose="02020603050405020304" pitchFamily="18" charset="0"/>
                  <a:cs typeface="Arial"/>
                </a:rPr>
                <a:t>users can realize</a:t>
              </a:r>
              <a:r>
                <a:rPr kumimoji="0" lang="en-US" sz="28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 the benefits that a </a:t>
              </a:r>
              <a:r>
                <a:rPr lang="en-US" sz="2800" dirty="0">
                  <a:solidFill>
                    <a:prstClr val="black"/>
                  </a:solidFill>
                  <a:latin typeface="Titillium Web" pitchFamily="2" charset="77"/>
                  <a:ea typeface="Times New Roman" panose="02020603050405020304" pitchFamily="18" charset="0"/>
                  <a:cs typeface="Arial"/>
                </a:rPr>
                <a:t>standardized data structure provides.   </a:t>
              </a:r>
              <a:r>
                <a:rPr kumimoji="0" lang="en-US" sz="2800" b="0" i="0" u="none" strike="noStrike" kern="1200" cap="none" spc="0" normalizeH="0" baseline="0" noProof="0" dirty="0">
                  <a:ln>
                    <a:noFill/>
                  </a:ln>
                  <a:solidFill>
                    <a:prstClr val="black"/>
                  </a:solidFill>
                  <a:effectLst/>
                  <a:uLnTx/>
                  <a:uFillTx/>
                  <a:latin typeface="Titillium Web" pitchFamily="2" charset="77"/>
                  <a:ea typeface="Times New Roman" panose="02020603050405020304" pitchFamily="18" charset="0"/>
                  <a:cs typeface="Arial"/>
                </a:rPr>
                <a:t> </a:t>
              </a:r>
            </a:p>
            <a:p>
              <a:pPr lvl="1">
                <a:spcBef>
                  <a:spcPts val="1200"/>
                </a:spcBef>
                <a:spcAft>
                  <a:spcPts val="1200"/>
                </a:spcAft>
              </a:pPr>
              <a:endParaRPr kumimoji="0" lang="en-US" sz="3800" b="0" i="0" u="none" strike="noStrike" cap="none" normalizeH="0" baseline="0" dirty="0">
                <a:ln>
                  <a:noFill/>
                </a:ln>
                <a:solidFill>
                  <a:schemeClr val="tx1"/>
                </a:solidFill>
                <a:effectLst/>
                <a:latin typeface="Arial" charset="0"/>
              </a:endParaRPr>
            </a:p>
          </p:txBody>
        </p:sp>
        <p:sp>
          <p:nvSpPr>
            <p:cNvPr id="101" name="Rounded Rectangle 100">
              <a:extLst>
                <a:ext uri="{FF2B5EF4-FFF2-40B4-BE49-F238E27FC236}">
                  <a16:creationId xmlns:a16="http://schemas.microsoft.com/office/drawing/2014/main" id="{0FD373DE-A4C7-928F-7649-6F0BC8123504}"/>
                </a:ext>
              </a:extLst>
            </p:cNvPr>
            <p:cNvSpPr/>
            <p:nvPr/>
          </p:nvSpPr>
          <p:spPr bwMode="auto">
            <a:xfrm>
              <a:off x="406178" y="7985919"/>
              <a:ext cx="14498858" cy="827303"/>
            </a:xfrm>
            <a:prstGeom prst="roundRect">
              <a:avLst>
                <a:gd name="adj" fmla="val 29095"/>
              </a:avLst>
            </a:prstGeom>
            <a:solidFill>
              <a:srgbClr val="273A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Titillium Web" pitchFamily="2" charset="77"/>
                </a:rPr>
                <a:t>Introduction and Motivation</a:t>
              </a:r>
              <a:endParaRPr kumimoji="0" lang="en-US" sz="4000" b="0" i="0" u="none" strike="noStrike" cap="none" normalizeH="0" baseline="0" dirty="0">
                <a:ln>
                  <a:noFill/>
                </a:ln>
                <a:solidFill>
                  <a:schemeClr val="bg1"/>
                </a:solidFill>
                <a:effectLst/>
                <a:latin typeface="Titillium Web" pitchFamily="2" charset="77"/>
              </a:endParaRPr>
            </a:p>
          </p:txBody>
        </p:sp>
      </p:grpSp>
      <p:grpSp>
        <p:nvGrpSpPr>
          <p:cNvPr id="4" name="Group 3">
            <a:extLst>
              <a:ext uri="{FF2B5EF4-FFF2-40B4-BE49-F238E27FC236}">
                <a16:creationId xmlns:a16="http://schemas.microsoft.com/office/drawing/2014/main" id="{73333FA9-3379-78B9-37FF-8B75121D380D}"/>
              </a:ext>
            </a:extLst>
          </p:cNvPr>
          <p:cNvGrpSpPr/>
          <p:nvPr/>
        </p:nvGrpSpPr>
        <p:grpSpPr>
          <a:xfrm>
            <a:off x="395682" y="21700587"/>
            <a:ext cx="14509354" cy="8535732"/>
            <a:chOff x="395682" y="21700587"/>
            <a:chExt cx="14509354" cy="8535732"/>
          </a:xfrm>
        </p:grpSpPr>
        <p:sp>
          <p:nvSpPr>
            <p:cNvPr id="102" name="Rounded Rectangle 101">
              <a:extLst>
                <a:ext uri="{FF2B5EF4-FFF2-40B4-BE49-F238E27FC236}">
                  <a16:creationId xmlns:a16="http://schemas.microsoft.com/office/drawing/2014/main" id="{83C94641-3C36-586A-4290-C9F3A8CD292E}"/>
                </a:ext>
              </a:extLst>
            </p:cNvPr>
            <p:cNvSpPr/>
            <p:nvPr/>
          </p:nvSpPr>
          <p:spPr bwMode="auto">
            <a:xfrm>
              <a:off x="406178" y="21739285"/>
              <a:ext cx="14498858" cy="8497034"/>
            </a:xfrm>
            <a:prstGeom prst="roundRect">
              <a:avLst>
                <a:gd name="adj" fmla="val 3391"/>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nSpc>
                  <a:spcPct val="115000"/>
                </a:lnSpc>
                <a:spcBef>
                  <a:spcPts val="1200"/>
                </a:spcBef>
                <a:spcAft>
                  <a:spcPts val="1200"/>
                </a:spcAft>
              </a:pPr>
              <a:endParaRPr lang="en-US" sz="2800" dirty="0">
                <a:effectLst/>
                <a:latin typeface="Titillium Web" pitchFamily="2" charset="77"/>
                <a:ea typeface="Arial" panose="020B0604020202020204" pitchFamily="34" charset="0"/>
              </a:endParaRPr>
            </a:p>
            <a:p>
              <a:pPr>
                <a:spcBef>
                  <a:spcPts val="1200"/>
                </a:spcBef>
                <a:spcAft>
                  <a:spcPts val="1200"/>
                </a:spcAft>
              </a:pPr>
              <a:r>
                <a:rPr lang="en-US" sz="2800" dirty="0">
                  <a:effectLst/>
                  <a:latin typeface="Titillium Web" pitchFamily="2" charset="77"/>
                  <a:ea typeface="Arial" panose="020B0604020202020204" pitchFamily="34" charset="0"/>
                </a:rPr>
                <a:t>PET2BIDS converts imaging data to NIfTI format with the aid of dcm2niix[5], Nibabel[6], and readECAT7.m[7]. </a:t>
              </a:r>
              <a:r>
                <a:rPr kumimoji="0" lang="en-US" sz="2800" b="0" i="0" u="none" strike="noStrike" cap="none" normalizeH="0" baseline="0" dirty="0">
                  <a:ln>
                    <a:noFill/>
                  </a:ln>
                  <a:effectLst/>
                  <a:latin typeface="Titillium Web" pitchFamily="2" charset="77"/>
                </a:rPr>
                <a:t>Since raw PET images do not contain all the metadata required for reproducibility, PET2BIDS collects PET-BIDS metadata from both the image headers as well as user supplied inputs (e.g. spreadsheets and command line arguments). This provides a comprehensive and easy to use solution for PET users to exploit the benefits of BIDS. </a:t>
              </a:r>
            </a:p>
            <a:p>
              <a:pPr>
                <a:spcBef>
                  <a:spcPts val="1200"/>
                </a:spcBef>
                <a:spcAft>
                  <a:spcPts val="1200"/>
                </a:spcAft>
              </a:pPr>
              <a:r>
                <a:rPr lang="en-US" sz="2800" dirty="0">
                  <a:effectLst/>
                  <a:latin typeface="Titillium Web" pitchFamily="2" charset="77"/>
                  <a:ea typeface="Arial" panose="020B0604020202020204" pitchFamily="34" charset="0"/>
                </a:rPr>
                <a:t>The PET community uses a variety of tabular data formats to (a) keep track of radiotracer information injected per participant and (b) record time and radiotracer concentration from blood sampling. Our tool includes dedicated</a:t>
              </a:r>
              <a:r>
                <a:rPr lang="en-US" sz="4000" dirty="0">
                  <a:effectLst/>
                  <a:latin typeface="Titillium Web" pitchFamily="2" charset="77"/>
                  <a:ea typeface="Arial" panose="020B0604020202020204" pitchFamily="34" charset="0"/>
                </a:rPr>
                <a:t> </a:t>
              </a:r>
              <a:r>
                <a:rPr lang="en-US" sz="2800" dirty="0">
                  <a:effectLst/>
                  <a:latin typeface="Titillium Web" pitchFamily="2" charset="77"/>
                  <a:ea typeface="Arial" panose="020B0604020202020204" pitchFamily="34" charset="0"/>
                </a:rPr>
                <a:t>functions that can convert these files to the JSON and TSV formats detailed in the PET-BIDS specification. For example, the tool can convert a tabular PMOD</a:t>
              </a:r>
              <a:r>
                <a:rPr lang="en-US" sz="2800" dirty="0">
                  <a:solidFill>
                    <a:srgbClr val="D13438"/>
                  </a:solidFill>
                  <a:effectLst/>
                  <a:latin typeface="Titillium Web" pitchFamily="2" charset="77"/>
                  <a:ea typeface="Arial" panose="020B0604020202020204" pitchFamily="34" charset="0"/>
                </a:rPr>
                <a:t> (https://pmod.com)</a:t>
              </a:r>
              <a:r>
                <a:rPr lang="en-US" sz="2800" dirty="0">
                  <a:effectLst/>
                  <a:latin typeface="Titillium Web" pitchFamily="2" charset="77"/>
                  <a:ea typeface="Arial" panose="020B0604020202020204" pitchFamily="34" charset="0"/>
                </a:rPr>
                <a:t> file to the blood.tsv file required by PET-BIDS.</a:t>
              </a:r>
            </a:p>
            <a:p>
              <a:pPr>
                <a:spcBef>
                  <a:spcPts val="1200"/>
                </a:spcBef>
                <a:spcAft>
                  <a:spcPts val="1200"/>
                </a:spcAft>
              </a:pPr>
              <a:r>
                <a:rPr lang="en-US" sz="2800" dirty="0">
                  <a:latin typeface="Titillium Web" pitchFamily="2" charset="77"/>
                  <a:ea typeface="Arial" panose="020B0604020202020204" pitchFamily="34" charset="0"/>
                </a:rPr>
                <a:t>Additional tooling was written to determine if raw files are PET files, collect and store unchanging PET hardware data (scanner, gamma counter, or HPLC unit information), as well options to assist installation for unprivileged users on institutionally controlled hardware. </a:t>
              </a:r>
            </a:p>
            <a:p>
              <a:pPr>
                <a:spcBef>
                  <a:spcPts val="1200"/>
                </a:spcBef>
                <a:spcAft>
                  <a:spcPts val="1200"/>
                </a:spcAft>
              </a:pPr>
              <a:r>
                <a:rPr lang="en-US" sz="2800" dirty="0">
                  <a:latin typeface="Titillium Web" pitchFamily="2" charset="77"/>
                  <a:ea typeface="Arial" panose="020B0604020202020204" pitchFamily="34" charset="0"/>
                </a:rPr>
                <a:t>Significant testing was performed on both phantom and real data collected from a multitude of different scanners, manufacturers and sites.</a:t>
              </a:r>
              <a:endParaRPr kumimoji="0" lang="en-US" sz="2800" b="0" i="0" u="none" strike="noStrike" cap="none" normalizeH="0" baseline="0" dirty="0">
                <a:ln>
                  <a:noFill/>
                </a:ln>
                <a:solidFill>
                  <a:srgbClr val="273A44"/>
                </a:solidFill>
                <a:effectLst/>
                <a:latin typeface="Titillium Web" pitchFamily="2" charset="77"/>
              </a:endParaRPr>
            </a:p>
          </p:txBody>
        </p:sp>
        <p:sp>
          <p:nvSpPr>
            <p:cNvPr id="104" name="Rounded Rectangle 103">
              <a:extLst>
                <a:ext uri="{FF2B5EF4-FFF2-40B4-BE49-F238E27FC236}">
                  <a16:creationId xmlns:a16="http://schemas.microsoft.com/office/drawing/2014/main" id="{1216B745-DF85-DDD0-D05D-796B528D89B1}"/>
                </a:ext>
              </a:extLst>
            </p:cNvPr>
            <p:cNvSpPr/>
            <p:nvPr/>
          </p:nvSpPr>
          <p:spPr bwMode="auto">
            <a:xfrm>
              <a:off x="395682" y="21700587"/>
              <a:ext cx="14498858" cy="763332"/>
            </a:xfrm>
            <a:prstGeom prst="roundRect">
              <a:avLst>
                <a:gd name="adj" fmla="val 29095"/>
              </a:avLst>
            </a:prstGeom>
            <a:solidFill>
              <a:srgbClr val="273A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Titillium Web" pitchFamily="2" charset="77"/>
                </a:rPr>
                <a:t>Methods</a:t>
              </a:r>
              <a:endParaRPr kumimoji="0" lang="en-US" sz="4000" b="0" i="0" u="none" strike="noStrike" cap="none" normalizeH="0" baseline="0" dirty="0">
                <a:ln>
                  <a:noFill/>
                </a:ln>
                <a:solidFill>
                  <a:schemeClr val="bg1"/>
                </a:solidFill>
                <a:effectLst/>
                <a:latin typeface="Titillium Web" pitchFamily="2" charset="77"/>
              </a:endParaRPr>
            </a:p>
          </p:txBody>
        </p:sp>
      </p:grpSp>
      <p:sp>
        <p:nvSpPr>
          <p:cNvPr id="127" name="TextBox 126">
            <a:extLst>
              <a:ext uri="{FF2B5EF4-FFF2-40B4-BE49-F238E27FC236}">
                <a16:creationId xmlns:a16="http://schemas.microsoft.com/office/drawing/2014/main" id="{6ACBF786-7086-F314-63A0-05FFBA64BAC2}"/>
              </a:ext>
            </a:extLst>
          </p:cNvPr>
          <p:cNvSpPr txBox="1"/>
          <p:nvPr/>
        </p:nvSpPr>
        <p:spPr>
          <a:xfrm>
            <a:off x="15385868" y="20131318"/>
            <a:ext cx="14423210" cy="1815882"/>
          </a:xfrm>
          <a:prstGeom prst="rect">
            <a:avLst/>
          </a:prstGeom>
          <a:noFill/>
          <a:effectLst>
            <a:softEdge rad="0"/>
          </a:effectLst>
        </p:spPr>
        <p:txBody>
          <a:bodyPr wrap="square" rtlCol="0">
            <a:spAutoFit/>
          </a:bodyPr>
          <a:lstStyle/>
          <a:p>
            <a:r>
              <a:rPr lang="en-US" sz="2800" dirty="0">
                <a:solidFill>
                  <a:schemeClr val="bg1"/>
                </a:solidFill>
                <a:latin typeface="Titillium Web" pitchFamily="2" charset="77"/>
              </a:rPr>
              <a:t>Conversion takes place at the command line or within a Matlab IDE. Users have the final say as to what the values of the converted output should be and multiple methods of providing those values. Output data can be modified with either any or all the following: a spreadsheet file, individual arguments, or  (for static values) a configuration file. </a:t>
            </a:r>
          </a:p>
        </p:txBody>
      </p:sp>
      <p:sp>
        <p:nvSpPr>
          <p:cNvPr id="117" name="Rounded Rectangle 116">
            <a:extLst>
              <a:ext uri="{FF2B5EF4-FFF2-40B4-BE49-F238E27FC236}">
                <a16:creationId xmlns:a16="http://schemas.microsoft.com/office/drawing/2014/main" id="{F948BB8E-2207-5D41-77E8-BFE4B5AFB28E}"/>
              </a:ext>
            </a:extLst>
          </p:cNvPr>
          <p:cNvSpPr/>
          <p:nvPr/>
        </p:nvSpPr>
        <p:spPr bwMode="auto">
          <a:xfrm>
            <a:off x="385748" y="30732680"/>
            <a:ext cx="14508792" cy="827303"/>
          </a:xfrm>
          <a:prstGeom prst="roundRect">
            <a:avLst>
              <a:gd name="adj" fmla="val 29095"/>
            </a:avLst>
          </a:prstGeom>
          <a:solidFill>
            <a:srgbClr val="273A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Titillium Web" pitchFamily="2" charset="77"/>
              </a:rPr>
              <a:t>PET2BIDS Integrates into Existing Workflows</a:t>
            </a:r>
            <a:endParaRPr kumimoji="0" lang="en-US" sz="4000" b="0" i="0" u="none" strike="noStrike" cap="none" normalizeH="0" baseline="0" dirty="0">
              <a:ln>
                <a:noFill/>
              </a:ln>
              <a:solidFill>
                <a:schemeClr val="bg1"/>
              </a:solidFill>
              <a:effectLst/>
              <a:latin typeface="Titillium Web" pitchFamily="2" charset="77"/>
            </a:endParaRPr>
          </a:p>
        </p:txBody>
      </p:sp>
      <p:pic>
        <p:nvPicPr>
          <p:cNvPr id="46" name="Picture 45" descr="A screenshot of a computer&#10;&#10;Description automatically generated">
            <a:extLst>
              <a:ext uri="{FF2B5EF4-FFF2-40B4-BE49-F238E27FC236}">
                <a16:creationId xmlns:a16="http://schemas.microsoft.com/office/drawing/2014/main" id="{8439E139-8C38-1F53-DA4C-EBE638387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4954" y="21557443"/>
            <a:ext cx="13705039" cy="7638159"/>
          </a:xfrm>
          <a:prstGeom prst="rect">
            <a:avLst/>
          </a:prstGeom>
        </p:spPr>
      </p:pic>
      <p:sp>
        <p:nvSpPr>
          <p:cNvPr id="132" name="Rectangle 131">
            <a:extLst>
              <a:ext uri="{FF2B5EF4-FFF2-40B4-BE49-F238E27FC236}">
                <a16:creationId xmlns:a16="http://schemas.microsoft.com/office/drawing/2014/main" id="{4209C86D-6C01-95DF-0D83-94E63A6D0602}"/>
              </a:ext>
            </a:extLst>
          </p:cNvPr>
          <p:cNvSpPr/>
          <p:nvPr/>
        </p:nvSpPr>
        <p:spPr bwMode="auto">
          <a:xfrm>
            <a:off x="16518878" y="28167750"/>
            <a:ext cx="12051846" cy="69818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lgn="just">
              <a:lnSpc>
                <a:spcPct val="115000"/>
              </a:lnSpc>
              <a:spcBef>
                <a:spcPts val="1200"/>
              </a:spcBef>
              <a:spcAft>
                <a:spcPts val="1200"/>
              </a:spcAft>
            </a:pPr>
            <a:r>
              <a:rPr lang="en-US" sz="1600" b="1" dirty="0">
                <a:latin typeface="Titillium Web" pitchFamily="2" charset="77"/>
              </a:rPr>
              <a:t>Fig. 3 </a:t>
            </a:r>
            <a:r>
              <a:rPr lang="en-US" sz="1600" dirty="0">
                <a:latin typeface="Titillium Web" pitchFamily="2" charset="77"/>
              </a:rPr>
              <a:t>An invocation of dcm2niix4pet from an interactive Matlab command window with all required PET data absent from the imaging data supplied via a struct.</a:t>
            </a:r>
          </a:p>
        </p:txBody>
      </p:sp>
      <p:grpSp>
        <p:nvGrpSpPr>
          <p:cNvPr id="2" name="Group 1">
            <a:extLst>
              <a:ext uri="{FF2B5EF4-FFF2-40B4-BE49-F238E27FC236}">
                <a16:creationId xmlns:a16="http://schemas.microsoft.com/office/drawing/2014/main" id="{A7408D2A-AFC2-960A-5B8F-3C8781E5D990}"/>
              </a:ext>
            </a:extLst>
          </p:cNvPr>
          <p:cNvGrpSpPr/>
          <p:nvPr/>
        </p:nvGrpSpPr>
        <p:grpSpPr>
          <a:xfrm>
            <a:off x="15333852" y="33329966"/>
            <a:ext cx="14556278" cy="5347055"/>
            <a:chOff x="15485650" y="33741519"/>
            <a:chExt cx="14556278" cy="5347055"/>
          </a:xfrm>
        </p:grpSpPr>
        <p:sp>
          <p:nvSpPr>
            <p:cNvPr id="106" name="Rounded Rectangle 105">
              <a:extLst>
                <a:ext uri="{FF2B5EF4-FFF2-40B4-BE49-F238E27FC236}">
                  <a16:creationId xmlns:a16="http://schemas.microsoft.com/office/drawing/2014/main" id="{051A8DE9-74B9-64BD-A89F-B1053EBAE3F3}"/>
                </a:ext>
              </a:extLst>
            </p:cNvPr>
            <p:cNvSpPr/>
            <p:nvPr/>
          </p:nvSpPr>
          <p:spPr bwMode="auto">
            <a:xfrm>
              <a:off x="15504750" y="34112453"/>
              <a:ext cx="14510593" cy="4976121"/>
            </a:xfrm>
            <a:prstGeom prst="roundRect">
              <a:avLst>
                <a:gd name="adj" fmla="val 3391"/>
              </a:avLst>
            </a:prstGeom>
            <a:solidFill>
              <a:schemeClr val="bg1">
                <a:alpha val="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703763"/>
              <a:endParaRPr lang="en-US" sz="2800" dirty="0">
                <a:latin typeface="Titillium Web" pitchFamily="2" charset="77"/>
              </a:endParaRPr>
            </a:p>
            <a:p>
              <a:pPr defTabSz="4703763"/>
              <a:r>
                <a:rPr lang="en-US" sz="2800" dirty="0">
                  <a:solidFill>
                    <a:schemeClr val="bg1"/>
                  </a:solidFill>
                  <a:latin typeface="Titillium Web" pitchFamily="2" charset="77"/>
                </a:rPr>
                <a:t>PET2BIDS provides users and developers multiple avenues to convert their PET data into BIDS.</a:t>
              </a:r>
            </a:p>
            <a:p>
              <a:pPr defTabSz="4703763"/>
              <a:endParaRPr lang="en-US" sz="2800" dirty="0">
                <a:solidFill>
                  <a:schemeClr val="bg1"/>
                </a:solidFill>
                <a:latin typeface="Titillium Web" pitchFamily="2" charset="77"/>
              </a:endParaRPr>
            </a:p>
            <a:p>
              <a:pPr marL="457200" indent="-457200" defTabSz="4703763">
                <a:buFont typeface="Arial" panose="020B0604020202020204" pitchFamily="34" charset="0"/>
                <a:buChar char="•"/>
              </a:pPr>
              <a:r>
                <a:rPr lang="en-US" sz="2800" dirty="0">
                  <a:solidFill>
                    <a:schemeClr val="bg1"/>
                  </a:solidFill>
                  <a:latin typeface="Titillium Web" pitchFamily="2" charset="77"/>
                </a:rPr>
                <a:t>PET2BIDS is easily distributed as either a Matlab or Python tool for both end users and tool developers via GitHub or the Python Package Index (PyPi.org)</a:t>
              </a:r>
            </a:p>
            <a:p>
              <a:pPr marL="457200" indent="-457200" defTabSz="4703763">
                <a:buFont typeface="Arial" panose="020B0604020202020204" pitchFamily="34" charset="0"/>
                <a:buChar char="•"/>
              </a:pPr>
              <a:r>
                <a:rPr lang="en-US" sz="2800" dirty="0">
                  <a:solidFill>
                    <a:schemeClr val="bg1"/>
                  </a:solidFill>
                  <a:latin typeface="Titillium Web" pitchFamily="2" charset="77"/>
                  <a:cs typeface="Consolas" panose="020B0609020204030204" pitchFamily="49" charset="0"/>
                </a:rPr>
                <a:t>PET2BIDS has been used to convert several datasets now shared on OpenNeuro and as much or many more </a:t>
              </a:r>
              <a:r>
                <a:rPr lang="en-US" sz="2800" i="1" dirty="0">
                  <a:solidFill>
                    <a:schemeClr val="bg1"/>
                  </a:solidFill>
                  <a:latin typeface="Titillium Web" pitchFamily="2" charset="77"/>
                  <a:cs typeface="Consolas" panose="020B0609020204030204" pitchFamily="49" charset="0"/>
                </a:rPr>
                <a:t>currently</a:t>
              </a:r>
              <a:r>
                <a:rPr lang="en-US" sz="2800" dirty="0">
                  <a:solidFill>
                    <a:schemeClr val="bg1"/>
                  </a:solidFill>
                  <a:latin typeface="Titillium Web" pitchFamily="2" charset="77"/>
                  <a:cs typeface="Consolas" panose="020B0609020204030204" pitchFamily="49" charset="0"/>
                </a:rPr>
                <a:t> unshared PET datasets.</a:t>
              </a:r>
            </a:p>
            <a:p>
              <a:pPr marL="457200" indent="-457200" defTabSz="4703763">
                <a:buFont typeface="Arial" panose="020B0604020202020204" pitchFamily="34" charset="0"/>
                <a:buChar char="•"/>
              </a:pPr>
              <a:r>
                <a:rPr lang="en-US" sz="2800" dirty="0">
                  <a:solidFill>
                    <a:schemeClr val="bg1"/>
                  </a:solidFill>
                  <a:latin typeface="Titillium Web" pitchFamily="2" charset="77"/>
                  <a:cs typeface="Consolas" panose="020B0609020204030204" pitchFamily="49" charset="0"/>
                </a:rPr>
                <a:t>Python tool developers can add PET-BIDS support to their existing conversion </a:t>
              </a:r>
            </a:p>
            <a:p>
              <a:pPr defTabSz="4703763"/>
              <a:r>
                <a:rPr lang="en-US" sz="2800" dirty="0">
                  <a:solidFill>
                    <a:schemeClr val="bg1"/>
                  </a:solidFill>
                  <a:latin typeface="Titillium Web" pitchFamily="2" charset="77"/>
                  <a:cs typeface="Consolas" panose="020B0609020204030204" pitchFamily="49" charset="0"/>
                </a:rPr>
                <a:t>      tools using the pypet2bids library. E.g., one can PET data to BIDS with zero </a:t>
              </a:r>
            </a:p>
            <a:p>
              <a:pPr defTabSz="4703763"/>
              <a:r>
                <a:rPr lang="en-US" sz="2800" dirty="0">
                  <a:solidFill>
                    <a:schemeClr val="bg1"/>
                  </a:solidFill>
                  <a:latin typeface="Titillium Web" pitchFamily="2" charset="77"/>
                  <a:cs typeface="Consolas" panose="020B0609020204030204" pitchFamily="49" charset="0"/>
                </a:rPr>
                <a:t>      setup by visiting brainlife.io/ezbids [8] or scan the QR code to the right view </a:t>
              </a:r>
            </a:p>
            <a:p>
              <a:pPr defTabSz="4703763"/>
              <a:r>
                <a:rPr lang="en-US" sz="2800" dirty="0">
                  <a:solidFill>
                    <a:schemeClr val="bg1"/>
                  </a:solidFill>
                  <a:latin typeface="Titillium Web" pitchFamily="2" charset="77"/>
                  <a:cs typeface="Consolas" panose="020B0609020204030204" pitchFamily="49" charset="0"/>
                </a:rPr>
                <a:t>      a conversion. </a:t>
              </a:r>
              <a:endParaRPr lang="en-US" sz="2800" b="1" dirty="0">
                <a:solidFill>
                  <a:schemeClr val="bg1"/>
                </a:solidFill>
                <a:latin typeface="Consolas" panose="020B0609020204030204" pitchFamily="49" charset="0"/>
                <a:cs typeface="Consolas" panose="020B0609020204030204" pitchFamily="49" charset="0"/>
              </a:endParaRPr>
            </a:p>
            <a:p>
              <a:pPr marL="457200" indent="-457200" defTabSz="4703763">
                <a:buFont typeface="Arial" panose="020B0604020202020204" pitchFamily="34" charset="0"/>
                <a:buChar char="•"/>
              </a:pPr>
              <a:endParaRPr lang="en-US" sz="2800" dirty="0">
                <a:latin typeface="Titillium Web" pitchFamily="2" charset="77"/>
                <a:cs typeface="Consolas" panose="020B0609020204030204" pitchFamily="49" charset="0"/>
              </a:endParaRPr>
            </a:p>
            <a:p>
              <a:pPr marL="457200" indent="-457200" defTabSz="4703763">
                <a:buFont typeface="Arial" panose="020B0604020202020204" pitchFamily="34" charset="0"/>
                <a:buChar char="•"/>
              </a:pPr>
              <a:endParaRPr lang="en-US" sz="2800" dirty="0">
                <a:latin typeface="Titillium Web" pitchFamily="2" charset="77"/>
                <a:cs typeface="Consolas" panose="020B0609020204030204" pitchFamily="49" charset="0"/>
              </a:endParaRPr>
            </a:p>
          </p:txBody>
        </p:sp>
        <p:sp>
          <p:nvSpPr>
            <p:cNvPr id="133" name="Rounded Rectangle 132">
              <a:extLst>
                <a:ext uri="{FF2B5EF4-FFF2-40B4-BE49-F238E27FC236}">
                  <a16:creationId xmlns:a16="http://schemas.microsoft.com/office/drawing/2014/main" id="{DCE51827-C9E7-45A0-5857-58B5F8BA2C34}"/>
                </a:ext>
              </a:extLst>
            </p:cNvPr>
            <p:cNvSpPr/>
            <p:nvPr/>
          </p:nvSpPr>
          <p:spPr bwMode="auto">
            <a:xfrm>
              <a:off x="15485650" y="33741519"/>
              <a:ext cx="14556278" cy="827303"/>
            </a:xfrm>
            <a:prstGeom prst="roundRect">
              <a:avLst>
                <a:gd name="adj" fmla="val 29095"/>
              </a:avLst>
            </a:prstGeom>
            <a:solidFill>
              <a:srgbClr val="273A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r>
                <a:rPr kumimoji="0" lang="en-US" sz="4000" b="1" i="0" u="none" strike="noStrike" cap="none" normalizeH="0" baseline="0" dirty="0">
                  <a:ln>
                    <a:noFill/>
                  </a:ln>
                  <a:solidFill>
                    <a:schemeClr val="bg1"/>
                  </a:solidFill>
                  <a:effectLst/>
                  <a:latin typeface="Titillium Web" pitchFamily="2" charset="77"/>
                </a:rPr>
                <a:t>Resu</a:t>
              </a:r>
              <a:r>
                <a:rPr lang="en-US" sz="4000" b="1" dirty="0">
                  <a:solidFill>
                    <a:schemeClr val="bg1"/>
                  </a:solidFill>
                  <a:latin typeface="Titillium Web" pitchFamily="2" charset="77"/>
                </a:rPr>
                <a:t>lts</a:t>
              </a:r>
              <a:endParaRPr kumimoji="0" lang="en-US" sz="4000" b="0" i="0" u="none" strike="noStrike" cap="none" normalizeH="0" baseline="0" dirty="0">
                <a:ln>
                  <a:noFill/>
                </a:ln>
                <a:solidFill>
                  <a:schemeClr val="bg1"/>
                </a:solidFill>
                <a:effectLst/>
                <a:latin typeface="Titillium Web" pitchFamily="2" charset="77"/>
              </a:endParaRPr>
            </a:p>
          </p:txBody>
        </p:sp>
      </p:grpSp>
      <p:pic>
        <p:nvPicPr>
          <p:cNvPr id="62" name="Picture 61" descr="A screenshot of a computer&#10;&#10;Description automatically generated">
            <a:extLst>
              <a:ext uri="{FF2B5EF4-FFF2-40B4-BE49-F238E27FC236}">
                <a16:creationId xmlns:a16="http://schemas.microsoft.com/office/drawing/2014/main" id="{B9073D4D-B2FB-C933-DDD7-E981FFE077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11803" y="28443721"/>
            <a:ext cx="13706856" cy="5017119"/>
          </a:xfrm>
          <a:prstGeom prst="rect">
            <a:avLst/>
          </a:prstGeom>
        </p:spPr>
      </p:pic>
      <p:sp>
        <p:nvSpPr>
          <p:cNvPr id="135" name="Rectangle 134">
            <a:extLst>
              <a:ext uri="{FF2B5EF4-FFF2-40B4-BE49-F238E27FC236}">
                <a16:creationId xmlns:a16="http://schemas.microsoft.com/office/drawing/2014/main" id="{BA321A1B-B5B1-34BE-4855-8148D8654546}"/>
              </a:ext>
            </a:extLst>
          </p:cNvPr>
          <p:cNvSpPr/>
          <p:nvPr/>
        </p:nvSpPr>
        <p:spPr bwMode="auto">
          <a:xfrm>
            <a:off x="16439308" y="32439927"/>
            <a:ext cx="12051846" cy="6794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lgn="just">
              <a:lnSpc>
                <a:spcPct val="115000"/>
              </a:lnSpc>
              <a:spcBef>
                <a:spcPts val="1200"/>
              </a:spcBef>
              <a:spcAft>
                <a:spcPts val="1200"/>
              </a:spcAft>
            </a:pPr>
            <a:r>
              <a:rPr lang="en-US" sz="1600" b="1" dirty="0">
                <a:latin typeface="Titillium Web" pitchFamily="2" charset="77"/>
              </a:rPr>
              <a:t>Fig. 4 </a:t>
            </a:r>
            <a:r>
              <a:rPr lang="en-US" sz="1600" dirty="0">
                <a:latin typeface="Titillium Web" pitchFamily="2" charset="77"/>
              </a:rPr>
              <a:t>A Python version of dcm2niix4pet along with the output PET-BIDS files including blood data. When sufficient data is available pypet2bids will produce the associated BIDS blood files for the session automatically. </a:t>
            </a:r>
          </a:p>
        </p:txBody>
      </p:sp>
      <p:sp>
        <p:nvSpPr>
          <p:cNvPr id="569" name="TextBox 568">
            <a:extLst>
              <a:ext uri="{FF2B5EF4-FFF2-40B4-BE49-F238E27FC236}">
                <a16:creationId xmlns:a16="http://schemas.microsoft.com/office/drawing/2014/main" id="{319A7F22-D86B-C030-CE25-08BC6E095EA6}"/>
              </a:ext>
            </a:extLst>
          </p:cNvPr>
          <p:cNvSpPr txBox="1"/>
          <p:nvPr/>
        </p:nvSpPr>
        <p:spPr>
          <a:xfrm>
            <a:off x="534497" y="40677733"/>
            <a:ext cx="5080044" cy="461665"/>
          </a:xfrm>
          <a:prstGeom prst="rect">
            <a:avLst/>
          </a:prstGeom>
          <a:noFill/>
        </p:spPr>
        <p:txBody>
          <a:bodyPr wrap="square" rtlCol="0">
            <a:spAutoFit/>
          </a:bodyPr>
          <a:lstStyle/>
          <a:p>
            <a:r>
              <a:rPr lang="en-US" sz="2400" b="1" dirty="0">
                <a:solidFill>
                  <a:schemeClr val="bg1"/>
                </a:solidFill>
                <a:latin typeface="Titillium Web" pitchFamily="2" charset="77"/>
              </a:rPr>
              <a:t>References</a:t>
            </a:r>
          </a:p>
        </p:txBody>
      </p:sp>
      <p:grpSp>
        <p:nvGrpSpPr>
          <p:cNvPr id="577" name="Group 576">
            <a:extLst>
              <a:ext uri="{FF2B5EF4-FFF2-40B4-BE49-F238E27FC236}">
                <a16:creationId xmlns:a16="http://schemas.microsoft.com/office/drawing/2014/main" id="{77F3B9F8-1AC7-3205-462A-6B789353C617}"/>
              </a:ext>
            </a:extLst>
          </p:cNvPr>
          <p:cNvGrpSpPr>
            <a:grpSpLocks noChangeAspect="1"/>
          </p:cNvGrpSpPr>
          <p:nvPr/>
        </p:nvGrpSpPr>
        <p:grpSpPr>
          <a:xfrm>
            <a:off x="26492769" y="15755604"/>
            <a:ext cx="2476115" cy="2836222"/>
            <a:chOff x="15486610" y="25318594"/>
            <a:chExt cx="3222668" cy="3691348"/>
          </a:xfrm>
        </p:grpSpPr>
        <p:pic>
          <p:nvPicPr>
            <p:cNvPr id="574" name="Graphic 573">
              <a:extLst>
                <a:ext uri="{FF2B5EF4-FFF2-40B4-BE49-F238E27FC236}">
                  <a16:creationId xmlns:a16="http://schemas.microsoft.com/office/drawing/2014/main" id="{2C30C690-CF15-F891-3065-E824BFA9496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486610" y="25318594"/>
              <a:ext cx="3222668" cy="3222668"/>
            </a:xfrm>
            <a:prstGeom prst="rect">
              <a:avLst/>
            </a:prstGeom>
          </p:spPr>
        </p:pic>
        <p:sp>
          <p:nvSpPr>
            <p:cNvPr id="576" name="TextBox 575">
              <a:extLst>
                <a:ext uri="{FF2B5EF4-FFF2-40B4-BE49-F238E27FC236}">
                  <a16:creationId xmlns:a16="http://schemas.microsoft.com/office/drawing/2014/main" id="{4677AD60-AE66-85AC-2934-9C23F915751A}"/>
                </a:ext>
              </a:extLst>
            </p:cNvPr>
            <p:cNvSpPr txBox="1"/>
            <p:nvPr/>
          </p:nvSpPr>
          <p:spPr>
            <a:xfrm>
              <a:off x="15661403" y="28275391"/>
              <a:ext cx="3047875" cy="734551"/>
            </a:xfrm>
            <a:prstGeom prst="rect">
              <a:avLst/>
            </a:prstGeom>
            <a:noFill/>
          </p:spPr>
          <p:txBody>
            <a:bodyPr wrap="square" rtlCol="0">
              <a:spAutoFit/>
            </a:bodyPr>
            <a:lstStyle/>
            <a:p>
              <a:r>
                <a:rPr lang="en-US" sz="1600" dirty="0">
                  <a:solidFill>
                    <a:schemeClr val="bg1"/>
                  </a:solidFill>
                  <a:latin typeface="Titillium Web" pitchFamily="2" charset="77"/>
                </a:rPr>
                <a:t>Read more about usage via the QR code above</a:t>
              </a:r>
            </a:p>
          </p:txBody>
        </p:sp>
      </p:grpSp>
      <p:pic>
        <p:nvPicPr>
          <p:cNvPr id="137" name="Picture 136" descr="A qr code on a black background&#10;&#10;Description automatically generated">
            <a:extLst>
              <a:ext uri="{FF2B5EF4-FFF2-40B4-BE49-F238E27FC236}">
                <a16:creationId xmlns:a16="http://schemas.microsoft.com/office/drawing/2014/main" id="{2DF44545-0789-8923-69E5-A3628FAB41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692346" y="12493573"/>
            <a:ext cx="2764181" cy="2581749"/>
          </a:xfrm>
          <a:prstGeom prst="rect">
            <a:avLst/>
          </a:prstGeom>
        </p:spPr>
      </p:pic>
      <p:pic>
        <p:nvPicPr>
          <p:cNvPr id="141" name="Graphic 140">
            <a:extLst>
              <a:ext uri="{FF2B5EF4-FFF2-40B4-BE49-F238E27FC236}">
                <a16:creationId xmlns:a16="http://schemas.microsoft.com/office/drawing/2014/main" id="{BAE73864-BE79-C9AB-D1BE-45EC4C718E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935237" y="40607748"/>
            <a:ext cx="2340991" cy="2186489"/>
          </a:xfrm>
          <a:prstGeom prst="rect">
            <a:avLst/>
          </a:prstGeom>
        </p:spPr>
      </p:pic>
      <p:sp>
        <p:nvSpPr>
          <p:cNvPr id="570" name="TextBox 569">
            <a:extLst>
              <a:ext uri="{FF2B5EF4-FFF2-40B4-BE49-F238E27FC236}">
                <a16:creationId xmlns:a16="http://schemas.microsoft.com/office/drawing/2014/main" id="{39927D26-84CB-709B-B83B-D47CEBD89726}"/>
              </a:ext>
            </a:extLst>
          </p:cNvPr>
          <p:cNvSpPr txBox="1"/>
          <p:nvPr/>
        </p:nvSpPr>
        <p:spPr>
          <a:xfrm>
            <a:off x="27992320" y="39781637"/>
            <a:ext cx="2151476" cy="1015663"/>
          </a:xfrm>
          <a:prstGeom prst="rect">
            <a:avLst/>
          </a:prstGeom>
          <a:noFill/>
        </p:spPr>
        <p:txBody>
          <a:bodyPr wrap="square" rtlCol="0">
            <a:spAutoFit/>
          </a:bodyPr>
          <a:lstStyle/>
          <a:p>
            <a:pPr algn="ctr"/>
            <a:r>
              <a:rPr lang="en-US" sz="2000" dirty="0">
                <a:solidFill>
                  <a:schemeClr val="bg1"/>
                </a:solidFill>
                <a:latin typeface="Titillium Web" pitchFamily="2" charset="77"/>
              </a:rPr>
              <a:t>View the PET2BIDS Repository</a:t>
            </a:r>
          </a:p>
        </p:txBody>
      </p:sp>
      <p:pic>
        <p:nvPicPr>
          <p:cNvPr id="580" name="Graphic 579">
            <a:extLst>
              <a:ext uri="{FF2B5EF4-FFF2-40B4-BE49-F238E27FC236}">
                <a16:creationId xmlns:a16="http://schemas.microsoft.com/office/drawing/2014/main" id="{831AF7E2-208D-31F4-1202-96EE3C2AF7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646361" y="40628066"/>
            <a:ext cx="2403532" cy="2244902"/>
          </a:xfrm>
          <a:prstGeom prst="rect">
            <a:avLst/>
          </a:prstGeom>
        </p:spPr>
      </p:pic>
      <p:sp>
        <p:nvSpPr>
          <p:cNvPr id="581" name="TextBox 580">
            <a:extLst>
              <a:ext uri="{FF2B5EF4-FFF2-40B4-BE49-F238E27FC236}">
                <a16:creationId xmlns:a16="http://schemas.microsoft.com/office/drawing/2014/main" id="{38421B76-DD71-F329-FCC8-FF0A60E22B51}"/>
              </a:ext>
            </a:extLst>
          </p:cNvPr>
          <p:cNvSpPr txBox="1"/>
          <p:nvPr/>
        </p:nvSpPr>
        <p:spPr>
          <a:xfrm>
            <a:off x="25831483" y="39810463"/>
            <a:ext cx="1966494" cy="1015663"/>
          </a:xfrm>
          <a:prstGeom prst="rect">
            <a:avLst/>
          </a:prstGeom>
          <a:noFill/>
        </p:spPr>
        <p:txBody>
          <a:bodyPr wrap="square" rtlCol="0">
            <a:spAutoFit/>
          </a:bodyPr>
          <a:lstStyle/>
          <a:p>
            <a:pPr algn="ctr"/>
            <a:r>
              <a:rPr lang="en-US" sz="2000" dirty="0">
                <a:solidFill>
                  <a:schemeClr val="bg1"/>
                </a:solidFill>
                <a:latin typeface="Titillium Web" pitchFamily="2" charset="77"/>
              </a:rPr>
              <a:t>Contact: anthony.galassi@nih.gov</a:t>
            </a:r>
          </a:p>
        </p:txBody>
      </p:sp>
      <p:grpSp>
        <p:nvGrpSpPr>
          <p:cNvPr id="7" name="Group 6">
            <a:extLst>
              <a:ext uri="{FF2B5EF4-FFF2-40B4-BE49-F238E27FC236}">
                <a16:creationId xmlns:a16="http://schemas.microsoft.com/office/drawing/2014/main" id="{6778EF69-69F2-0CDF-48EF-C7699FE98F3C}"/>
              </a:ext>
            </a:extLst>
          </p:cNvPr>
          <p:cNvGrpSpPr/>
          <p:nvPr/>
        </p:nvGrpSpPr>
        <p:grpSpPr>
          <a:xfrm>
            <a:off x="415001" y="18064590"/>
            <a:ext cx="14718636" cy="3180129"/>
            <a:chOff x="415001" y="18064590"/>
            <a:chExt cx="14718636" cy="3180129"/>
          </a:xfrm>
        </p:grpSpPr>
        <p:sp>
          <p:nvSpPr>
            <p:cNvPr id="20" name="Right Arrow 19">
              <a:extLst>
                <a:ext uri="{FF2B5EF4-FFF2-40B4-BE49-F238E27FC236}">
                  <a16:creationId xmlns:a16="http://schemas.microsoft.com/office/drawing/2014/main" id="{DF7B3705-B067-061D-68BC-BFDDC05071D6}"/>
                </a:ext>
              </a:extLst>
            </p:cNvPr>
            <p:cNvSpPr/>
            <p:nvPr/>
          </p:nvSpPr>
          <p:spPr bwMode="auto">
            <a:xfrm>
              <a:off x="415001" y="18064590"/>
              <a:ext cx="10942901" cy="2895315"/>
            </a:xfrm>
            <a:prstGeom prst="rightArrow">
              <a:avLst/>
            </a:prstGeom>
            <a:solidFill>
              <a:srgbClr val="273A44"/>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pic>
          <p:nvPicPr>
            <p:cNvPr id="583" name="Graphic 582">
              <a:extLst>
                <a:ext uri="{FF2B5EF4-FFF2-40B4-BE49-F238E27FC236}">
                  <a16:creationId xmlns:a16="http://schemas.microsoft.com/office/drawing/2014/main" id="{14D6EC93-ABEF-0C94-7E27-D1EDD0195FE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767708" y="18100936"/>
              <a:ext cx="3365929" cy="3143783"/>
            </a:xfrm>
            <a:prstGeom prst="rect">
              <a:avLst/>
            </a:prstGeom>
          </p:spPr>
        </p:pic>
        <p:sp>
          <p:nvSpPr>
            <p:cNvPr id="584" name="TextBox 583">
              <a:extLst>
                <a:ext uri="{FF2B5EF4-FFF2-40B4-BE49-F238E27FC236}">
                  <a16:creationId xmlns:a16="http://schemas.microsoft.com/office/drawing/2014/main" id="{F7B58D58-217D-2620-799F-0E684EFB1BCA}"/>
                </a:ext>
              </a:extLst>
            </p:cNvPr>
            <p:cNvSpPr txBox="1"/>
            <p:nvPr/>
          </p:nvSpPr>
          <p:spPr>
            <a:xfrm>
              <a:off x="568129" y="18905193"/>
              <a:ext cx="8926708" cy="1384995"/>
            </a:xfrm>
            <a:prstGeom prst="rect">
              <a:avLst/>
            </a:prstGeom>
            <a:noFill/>
          </p:spPr>
          <p:txBody>
            <a:bodyPr wrap="square" rtlCol="0">
              <a:spAutoFit/>
            </a:bodyPr>
            <a:lstStyle/>
            <a:p>
              <a:r>
                <a:rPr lang="en-US" sz="2800" dirty="0">
                  <a:solidFill>
                    <a:schemeClr val="bg1"/>
                  </a:solidFill>
                  <a:latin typeface="Titillium Web" pitchFamily="2" charset="77"/>
                </a:rPr>
                <a:t>Converting PET data to BIDS unlocks a rich and growing set of tools created for the analysis, modeling, and sharing of PET data.</a:t>
              </a:r>
            </a:p>
          </p:txBody>
        </p:sp>
      </p:grpSp>
      <p:pic>
        <p:nvPicPr>
          <p:cNvPr id="6" name="Graphic 5">
            <a:extLst>
              <a:ext uri="{FF2B5EF4-FFF2-40B4-BE49-F238E27FC236}">
                <a16:creationId xmlns:a16="http://schemas.microsoft.com/office/drawing/2014/main" id="{B36AA2A8-2A31-2409-E5F2-34697CFD93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727175" y="36916405"/>
            <a:ext cx="2340990" cy="2340990"/>
          </a:xfrm>
          <a:prstGeom prst="rect">
            <a:avLst/>
          </a:prstGeom>
        </p:spPr>
      </p:pic>
      <p:grpSp>
        <p:nvGrpSpPr>
          <p:cNvPr id="3" name="Group 2">
            <a:extLst>
              <a:ext uri="{FF2B5EF4-FFF2-40B4-BE49-F238E27FC236}">
                <a16:creationId xmlns:a16="http://schemas.microsoft.com/office/drawing/2014/main" id="{264FDBD0-048A-15CE-36F4-9179870EF3F4}"/>
              </a:ext>
            </a:extLst>
          </p:cNvPr>
          <p:cNvGrpSpPr>
            <a:grpSpLocks noChangeAspect="1"/>
          </p:cNvGrpSpPr>
          <p:nvPr/>
        </p:nvGrpSpPr>
        <p:grpSpPr>
          <a:xfrm>
            <a:off x="406179" y="31743831"/>
            <a:ext cx="14723054" cy="8322288"/>
            <a:chOff x="406178" y="31741341"/>
            <a:chExt cx="14727459" cy="8324778"/>
          </a:xfrm>
        </p:grpSpPr>
        <p:sp>
          <p:nvSpPr>
            <p:cNvPr id="128" name="Rectangle 127">
              <a:extLst>
                <a:ext uri="{FF2B5EF4-FFF2-40B4-BE49-F238E27FC236}">
                  <a16:creationId xmlns:a16="http://schemas.microsoft.com/office/drawing/2014/main" id="{1B03C09B-8F14-8FE2-5DA0-D3DE5C3A28CB}"/>
                </a:ext>
              </a:extLst>
            </p:cNvPr>
            <p:cNvSpPr/>
            <p:nvPr/>
          </p:nvSpPr>
          <p:spPr bwMode="auto">
            <a:xfrm>
              <a:off x="406178" y="38915328"/>
              <a:ext cx="14727459" cy="115079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lnSpc>
                  <a:spcPct val="115000"/>
                </a:lnSpc>
                <a:spcBef>
                  <a:spcPts val="1200"/>
                </a:spcBef>
                <a:spcAft>
                  <a:spcPts val="1200"/>
                </a:spcAft>
              </a:pPr>
              <a:r>
                <a:rPr lang="en-US" sz="1600" b="1" dirty="0">
                  <a:latin typeface="Titillium Web" pitchFamily="2" charset="77"/>
                </a:rPr>
                <a:t>Fig. 1 </a:t>
              </a:r>
              <a:r>
                <a:rPr lang="en-US" sz="1600" dirty="0">
                  <a:latin typeface="Titillium Web" pitchFamily="2" charset="77"/>
                </a:rPr>
                <a:t> In a typical workflow for a PET experiment radiological and other data are collected and stored into a spreadsheet(s). Optionally, one can format this spreadsheet (or an additional sheet w/ in) to align with BIDS entities. This formatted spreadsheet can later be included  along with the imaging data and passed to PET2BIDS to be converted. After which, PET2BIDS will extract BIDS labeled columns and include them in the final BIDS output. This method of providing input is easily auditable and more intuitive to users not familiar with the command line.</a:t>
              </a:r>
            </a:p>
          </p:txBody>
        </p:sp>
        <p:pic>
          <p:nvPicPr>
            <p:cNvPr id="15" name="Graphic 14">
              <a:extLst>
                <a:ext uri="{FF2B5EF4-FFF2-40B4-BE49-F238E27FC236}">
                  <a16:creationId xmlns:a16="http://schemas.microsoft.com/office/drawing/2014/main" id="{A70324A3-B905-4F9D-4863-1240A9E9C7C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09176" y="31741341"/>
              <a:ext cx="14724461" cy="7080274"/>
            </a:xfrm>
            <a:prstGeom prst="rect">
              <a:avLst/>
            </a:prstGeom>
          </p:spPr>
        </p:pic>
      </p:grpSp>
      <p:grpSp>
        <p:nvGrpSpPr>
          <p:cNvPr id="8" name="Group 7">
            <a:extLst>
              <a:ext uri="{FF2B5EF4-FFF2-40B4-BE49-F238E27FC236}">
                <a16:creationId xmlns:a16="http://schemas.microsoft.com/office/drawing/2014/main" id="{10BA3B44-E3A9-78A1-99DE-B01141E05A8B}"/>
              </a:ext>
            </a:extLst>
          </p:cNvPr>
          <p:cNvGrpSpPr/>
          <p:nvPr/>
        </p:nvGrpSpPr>
        <p:grpSpPr>
          <a:xfrm>
            <a:off x="15333852" y="7985919"/>
            <a:ext cx="14527245" cy="12039600"/>
            <a:chOff x="15333852" y="7985919"/>
            <a:chExt cx="14527245" cy="12039600"/>
          </a:xfrm>
        </p:grpSpPr>
        <p:sp>
          <p:nvSpPr>
            <p:cNvPr id="118" name="Rectangle 117">
              <a:extLst>
                <a:ext uri="{FF2B5EF4-FFF2-40B4-BE49-F238E27FC236}">
                  <a16:creationId xmlns:a16="http://schemas.microsoft.com/office/drawing/2014/main" id="{58A2E959-E214-D3A0-B781-896EAB046401}"/>
                </a:ext>
              </a:extLst>
            </p:cNvPr>
            <p:cNvSpPr/>
            <p:nvPr/>
          </p:nvSpPr>
          <p:spPr bwMode="auto">
            <a:xfrm>
              <a:off x="15647516" y="18749253"/>
              <a:ext cx="13647218" cy="127626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algn="just">
                <a:lnSpc>
                  <a:spcPct val="115000"/>
                </a:lnSpc>
                <a:spcBef>
                  <a:spcPts val="1200"/>
                </a:spcBef>
                <a:spcAft>
                  <a:spcPts val="1200"/>
                </a:spcAft>
              </a:pPr>
              <a:r>
                <a:rPr lang="en-US" sz="1600" b="1" dirty="0">
                  <a:latin typeface="Titillium Web" pitchFamily="2" charset="77"/>
                </a:rPr>
                <a:t>Fig. 2 </a:t>
              </a:r>
              <a:r>
                <a:rPr lang="en-US" sz="1600" dirty="0">
                  <a:latin typeface="Titillium Web" pitchFamily="2" charset="77"/>
                </a:rPr>
                <a:t>PET2BIDS collects PET imaging data and additional metadata via spreadsheet, extra arguments, and/or a configuration file. After PET2BIDS coverts the input images into NIfTI  and json it  collects those outputs and either annotates or updates the json with PET-BIDS fields based on all user provided inputs. Then the NIfTI and json file are renamed and placed at the specified output directory. If blood information is provided PET2BIDS will produce the corresponding output in BIDS form as a </a:t>
              </a:r>
              <a:r>
                <a:rPr lang="en-US" sz="1600" b="1" dirty="0">
                  <a:latin typeface="Consolas" panose="020B0609020204030204" pitchFamily="49" charset="0"/>
                  <a:cs typeface="Consolas" panose="020B0609020204030204" pitchFamily="49" charset="0"/>
                </a:rPr>
                <a:t>*_blood.tsv </a:t>
              </a:r>
              <a:r>
                <a:rPr lang="en-US" sz="1600" dirty="0">
                  <a:latin typeface="Titillium Web" pitchFamily="2" charset="77"/>
                </a:rPr>
                <a:t>and </a:t>
              </a:r>
              <a:r>
                <a:rPr lang="en-US" sz="1600" b="1" dirty="0">
                  <a:latin typeface="Consolas" panose="020B0609020204030204" pitchFamily="49" charset="0"/>
                  <a:cs typeface="Consolas" panose="020B0609020204030204" pitchFamily="49" charset="0"/>
                </a:rPr>
                <a:t>*_blood.json </a:t>
              </a:r>
              <a:r>
                <a:rPr lang="en-US" sz="1600" dirty="0">
                  <a:latin typeface="Titillium Web" pitchFamily="2" charset="77"/>
                </a:rPr>
                <a:t>file.</a:t>
              </a:r>
            </a:p>
          </p:txBody>
        </p:sp>
        <p:sp>
          <p:nvSpPr>
            <p:cNvPr id="129" name="Rounded Rectangle 128">
              <a:extLst>
                <a:ext uri="{FF2B5EF4-FFF2-40B4-BE49-F238E27FC236}">
                  <a16:creationId xmlns:a16="http://schemas.microsoft.com/office/drawing/2014/main" id="{83E8CC12-B68F-2F6D-9DEE-96DBB09810C4}"/>
                </a:ext>
              </a:extLst>
            </p:cNvPr>
            <p:cNvSpPr/>
            <p:nvPr/>
          </p:nvSpPr>
          <p:spPr bwMode="auto">
            <a:xfrm>
              <a:off x="15333852" y="7985919"/>
              <a:ext cx="14527245" cy="827303"/>
            </a:xfrm>
            <a:prstGeom prst="roundRect">
              <a:avLst>
                <a:gd name="adj" fmla="val 29095"/>
              </a:avLst>
            </a:prstGeom>
            <a:solidFill>
              <a:srgbClr val="273A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r>
                <a:rPr lang="en-US" sz="4000" b="1" dirty="0">
                  <a:solidFill>
                    <a:schemeClr val="bg1"/>
                  </a:solidFill>
                  <a:latin typeface="Titillium Web" pitchFamily="2" charset="77"/>
                </a:rPr>
                <a:t>Usage</a:t>
              </a:r>
              <a:endParaRPr kumimoji="0" lang="en-US" sz="4000" b="0" i="0" u="none" strike="noStrike" cap="none" normalizeH="0" baseline="0" dirty="0">
                <a:ln>
                  <a:noFill/>
                </a:ln>
                <a:solidFill>
                  <a:schemeClr val="bg1"/>
                </a:solidFill>
                <a:effectLst/>
                <a:latin typeface="Titillium Web" pitchFamily="2" charset="77"/>
              </a:endParaRPr>
            </a:p>
          </p:txBody>
        </p:sp>
        <p:pic>
          <p:nvPicPr>
            <p:cNvPr id="17" name="Graphic 16">
              <a:extLst>
                <a:ext uri="{FF2B5EF4-FFF2-40B4-BE49-F238E27FC236}">
                  <a16:creationId xmlns:a16="http://schemas.microsoft.com/office/drawing/2014/main" id="{2CABE0FD-6356-E788-CAD0-DEAC124A46D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5641623" y="9176660"/>
              <a:ext cx="13647217" cy="9386186"/>
            </a:xfrm>
            <a:prstGeom prst="rect">
              <a:avLst/>
            </a:prstGeom>
          </p:spPr>
        </p:pic>
      </p:grpSp>
      <p:pic>
        <p:nvPicPr>
          <p:cNvPr id="25" name="Picture 24" descr="A colorful image of a brain&#10;&#10;Description automatically generated">
            <a:extLst>
              <a:ext uri="{FF2B5EF4-FFF2-40B4-BE49-F238E27FC236}">
                <a16:creationId xmlns:a16="http://schemas.microsoft.com/office/drawing/2014/main" id="{C9EB4D04-D552-2D57-2C36-7042244ABDF4}"/>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04167" y="593262"/>
            <a:ext cx="4364493" cy="3577697"/>
          </a:xfrm>
          <a:prstGeom prst="rect">
            <a:avLst/>
          </a:prstGeom>
        </p:spPr>
      </p:pic>
    </p:spTree>
    <p:extLst>
      <p:ext uri="{BB962C8B-B14F-4D97-AF65-F5344CB8AC3E}">
        <p14:creationId xmlns:p14="http://schemas.microsoft.com/office/powerpoint/2010/main" val="4090555703"/>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_poster.potx" id="{E72C5145-1850-EA48-9302-5E94442A39CE}" vid="{06213AAA-5319-3845-88F3-ADEBC39C3A6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Default Design</Template>
  <TotalTime>8705</TotalTime>
  <Words>1345</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Consolas</vt:lpstr>
      <vt:lpstr>Arial</vt:lpstr>
      <vt:lpstr>Titillium Web</vt:lpstr>
      <vt:lpstr>Default Design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Template For Scientific Poster Presentation</dc:subject>
  <dc:creator>Anthony Galassi</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Galassi, Anthony (NIH/NIMH) [C]</cp:lastModifiedBy>
  <cp:revision>7</cp:revision>
  <dcterms:created xsi:type="dcterms:W3CDTF">2024-05-02T22:59:58Z</dcterms:created>
  <dcterms:modified xsi:type="dcterms:W3CDTF">2024-05-13T20:59:18Z</dcterms:modified>
  <cp:category>science research poster</cp:category>
</cp:coreProperties>
</file>